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vml" ContentType="application/vnd.openxmlformats-officedocument.vmlDrawin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93455" r:id="rId1"/>
  </p:sldMasterIdLst>
  <p:notesMasterIdLst>
    <p:notesMasterId r:id="rId30"/>
  </p:notesMasterIdLst>
  <p:handoutMasterIdLst>
    <p:handoutMasterId r:id="rId31"/>
  </p:handoutMasterIdLst>
  <p:sldIdLst>
    <p:sldId id="479" r:id="rId2"/>
    <p:sldId id="562" r:id="rId3"/>
    <p:sldId id="563" r:id="rId4"/>
    <p:sldId id="565" r:id="rId5"/>
    <p:sldId id="564" r:id="rId6"/>
    <p:sldId id="569" r:id="rId7"/>
    <p:sldId id="570" r:id="rId8"/>
    <p:sldId id="571" r:id="rId9"/>
    <p:sldId id="572" r:id="rId10"/>
    <p:sldId id="573" r:id="rId11"/>
    <p:sldId id="574" r:id="rId12"/>
    <p:sldId id="575" r:id="rId13"/>
    <p:sldId id="576" r:id="rId14"/>
    <p:sldId id="577" r:id="rId15"/>
    <p:sldId id="578" r:id="rId16"/>
    <p:sldId id="579" r:id="rId17"/>
    <p:sldId id="580" r:id="rId18"/>
    <p:sldId id="581" r:id="rId19"/>
    <p:sldId id="582" r:id="rId20"/>
    <p:sldId id="583" r:id="rId21"/>
    <p:sldId id="584" r:id="rId22"/>
    <p:sldId id="585" r:id="rId23"/>
    <p:sldId id="586" r:id="rId24"/>
    <p:sldId id="587" r:id="rId25"/>
    <p:sldId id="588" r:id="rId26"/>
    <p:sldId id="589" r:id="rId27"/>
    <p:sldId id="590" r:id="rId28"/>
    <p:sldId id="591" r:id="rId2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95" autoAdjust="0"/>
    <p:restoredTop sz="99620" autoAdjust="0"/>
  </p:normalViewPr>
  <p:slideViewPr>
    <p:cSldViewPr snapToGrid="0" snapToObjects="1">
      <p:cViewPr varScale="1">
        <p:scale>
          <a:sx n="105" d="100"/>
          <a:sy n="105" d="100"/>
        </p:scale>
        <p:origin x="-120" y="-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ED5D2E-027D-2340-84BF-299E9117BDED}" type="datetimeFigureOut">
              <a:rPr lang="en-US" smtClean="0"/>
              <a:t>10/19/17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D27F57-334F-6D46-969D-3899708A9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6772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980F4B-D91B-A540-A740-07631227E7EF}" type="datetimeFigureOut">
              <a:rPr lang="en-US" smtClean="0"/>
              <a:t>10/19/17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81455E-17D7-3849-B053-26F4F802B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6721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0872" y="605254"/>
            <a:ext cx="6582256" cy="19897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0489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464446" y="3608574"/>
            <a:ext cx="2133600" cy="273844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867615"/>
            <a:ext cx="2895600" cy="273844"/>
          </a:xfrm>
        </p:spPr>
        <p:txBody>
          <a:bodyPr/>
          <a:lstStyle/>
          <a:p>
            <a:r>
              <a:rPr lang="en-US" smtClean="0"/>
              <a:t>PhD Oral Defense - Gustavo Alves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6419" y="4867615"/>
            <a:ext cx="2133600" cy="273844"/>
          </a:xfrm>
        </p:spPr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129955" y="131368"/>
            <a:ext cx="8810064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H="1">
            <a:off x="129955" y="4862137"/>
            <a:ext cx="8810064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96576" y="297443"/>
            <a:ext cx="743443" cy="85238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9955" y="341239"/>
            <a:ext cx="862593" cy="70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955" y="103802"/>
            <a:ext cx="8229600" cy="443573"/>
          </a:xfrm>
        </p:spPr>
        <p:txBody>
          <a:bodyPr anchor="ctr">
            <a:normAutofit/>
          </a:bodyPr>
          <a:lstStyle>
            <a:lvl1pPr algn="l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955" y="629872"/>
            <a:ext cx="8810064" cy="422292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852798"/>
            <a:ext cx="2895600" cy="273844"/>
          </a:xfrm>
        </p:spPr>
        <p:txBody>
          <a:bodyPr/>
          <a:lstStyle/>
          <a:p>
            <a:r>
              <a:rPr lang="en-US" smtClean="0"/>
              <a:t>PhD Oral Defense - Gustavo Alves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6419" y="4852798"/>
            <a:ext cx="2133600" cy="273844"/>
          </a:xfrm>
        </p:spPr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129955" y="131368"/>
            <a:ext cx="8810064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 flipH="1">
            <a:off x="129955" y="604890"/>
            <a:ext cx="8810064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H="1">
            <a:off x="129955" y="4862137"/>
            <a:ext cx="8810064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82387" y="138666"/>
            <a:ext cx="557632" cy="458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82387" y="138666"/>
            <a:ext cx="557632" cy="458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PhD Oral Defense - Gustavo Alves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oleObject" Target="../embeddings/oleObject1.bin"/><Relationship Id="rId5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oleObject" Target="../embeddings/oleObject2.bin"/><Relationship Id="rId5" Type="http://schemas.openxmlformats.org/officeDocument/2006/relationships/image" Target="../media/image4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6208"/>
            <a:ext cx="8229600" cy="198540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Chapter 3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smtClean="0"/>
              <a:t>Computational optimization of the elastic </a:t>
            </a:r>
            <a:br>
              <a:rPr lang="en-US" dirty="0" smtClean="0"/>
            </a:br>
            <a:r>
              <a:rPr lang="en-US" dirty="0" smtClean="0"/>
              <a:t>wave-equation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Reciprocity in multicomponent data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70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10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01487" y="718309"/>
            <a:ext cx="5032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Equivalence between stress and velocity sources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r="4003"/>
          <a:stretch/>
        </p:blipFill>
        <p:spPr>
          <a:xfrm>
            <a:off x="501488" y="1266591"/>
            <a:ext cx="7596360" cy="2927687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806419" y="2585590"/>
            <a:ext cx="1184812" cy="853179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806419" y="2277998"/>
            <a:ext cx="11752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chemeClr val="accent2"/>
                </a:solidFill>
              </a:rPr>
              <a:t>a</a:t>
            </a:r>
            <a:r>
              <a:rPr lang="en-US" sz="1400" dirty="0" err="1" smtClean="0">
                <a:solidFill>
                  <a:schemeClr val="accent2"/>
                </a:solidFill>
              </a:rPr>
              <a:t>irgun</a:t>
            </a:r>
            <a:r>
              <a:rPr lang="en-US" sz="1400" dirty="0" smtClean="0">
                <a:solidFill>
                  <a:schemeClr val="accent2"/>
                </a:solidFill>
              </a:rPr>
              <a:t> source</a:t>
            </a:r>
            <a:endParaRPr lang="en-US" sz="1400" dirty="0">
              <a:solidFill>
                <a:schemeClr val="accent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92726" y="1415776"/>
            <a:ext cx="5055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rgbClr val="4F81BD"/>
                </a:solidFill>
              </a:rPr>
              <a:t>?</a:t>
            </a:r>
            <a:endParaRPr lang="en-US" sz="5400" dirty="0">
              <a:solidFill>
                <a:srgbClr val="4F81BD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1537026" y="2735385"/>
            <a:ext cx="429846" cy="293077"/>
          </a:xfrm>
          <a:prstGeom prst="ellips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537026" y="3245990"/>
            <a:ext cx="429846" cy="293077"/>
          </a:xfrm>
          <a:prstGeom prst="ellips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Left Arrow 24"/>
          <p:cNvSpPr/>
          <p:nvPr/>
        </p:nvSpPr>
        <p:spPr>
          <a:xfrm>
            <a:off x="2142718" y="2698913"/>
            <a:ext cx="4585026" cy="547077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0972240"/>
              </p:ext>
            </p:extLst>
          </p:nvPr>
        </p:nvGraphicFramePr>
        <p:xfrm>
          <a:off x="4422205" y="2698913"/>
          <a:ext cx="537145" cy="613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39" name="Equation" r:id="rId4" imgW="266700" imgH="304800" progId="Equation.3">
                  <p:embed/>
                </p:oleObj>
              </mc:Choice>
              <mc:Fallback>
                <p:oleObj name="Equation" r:id="rId4" imgW="266700" imgH="304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422205" y="2698913"/>
                        <a:ext cx="537145" cy="61388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129955" y="103802"/>
            <a:ext cx="8229600" cy="443573"/>
          </a:xfrm>
        </p:spPr>
        <p:txBody>
          <a:bodyPr>
            <a:normAutofit fontScale="90000"/>
          </a:bodyPr>
          <a:lstStyle/>
          <a:p>
            <a:r>
              <a:rPr lang="en-US" dirty="0"/>
              <a:t>Chapter 3 </a:t>
            </a:r>
            <a:r>
              <a:rPr lang="mr-IN" dirty="0"/>
              <a:t>–</a:t>
            </a:r>
            <a:r>
              <a:rPr lang="en-US" dirty="0"/>
              <a:t> Equivalence of stress and </a:t>
            </a:r>
            <a:r>
              <a:rPr lang="en-US" dirty="0" smtClean="0"/>
              <a:t>velocity </a:t>
            </a:r>
            <a:r>
              <a:rPr lang="en-US" dirty="0"/>
              <a:t>sources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672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11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01487" y="718309"/>
            <a:ext cx="5032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Equivalence between stress and velocity sources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r="3728"/>
          <a:stretch/>
        </p:blipFill>
        <p:spPr>
          <a:xfrm>
            <a:off x="501488" y="1266591"/>
            <a:ext cx="7618070" cy="2927687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806419" y="2585590"/>
            <a:ext cx="1184812" cy="853179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806419" y="2277998"/>
            <a:ext cx="11752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chemeClr val="accent2"/>
                </a:solidFill>
              </a:rPr>
              <a:t>a</a:t>
            </a:r>
            <a:r>
              <a:rPr lang="en-US" sz="1400" dirty="0" err="1" smtClean="0">
                <a:solidFill>
                  <a:schemeClr val="accent2"/>
                </a:solidFill>
              </a:rPr>
              <a:t>irgun</a:t>
            </a:r>
            <a:r>
              <a:rPr lang="en-US" sz="1400" dirty="0" smtClean="0">
                <a:solidFill>
                  <a:schemeClr val="accent2"/>
                </a:solidFill>
              </a:rPr>
              <a:t> source</a:t>
            </a:r>
            <a:endParaRPr lang="en-US" sz="1400" dirty="0">
              <a:solidFill>
                <a:schemeClr val="accent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92726" y="1415776"/>
            <a:ext cx="5055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rgbClr val="4F81BD"/>
                </a:solidFill>
              </a:rPr>
              <a:t>?</a:t>
            </a:r>
            <a:endParaRPr lang="en-US" sz="5400" dirty="0">
              <a:solidFill>
                <a:srgbClr val="4F81BD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1537026" y="2735385"/>
            <a:ext cx="429846" cy="293077"/>
          </a:xfrm>
          <a:prstGeom prst="ellips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537026" y="3245990"/>
            <a:ext cx="429846" cy="293077"/>
          </a:xfrm>
          <a:prstGeom prst="ellips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467426" y="1682913"/>
            <a:ext cx="429846" cy="293077"/>
          </a:xfrm>
          <a:prstGeom prst="ellips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854657" y="1682913"/>
            <a:ext cx="429846" cy="293077"/>
          </a:xfrm>
          <a:prstGeom prst="ellips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Left Arrow 24"/>
          <p:cNvSpPr/>
          <p:nvPr/>
        </p:nvSpPr>
        <p:spPr>
          <a:xfrm>
            <a:off x="2142718" y="2698913"/>
            <a:ext cx="4585026" cy="547077"/>
          </a:xfrm>
          <a:prstGeom prst="leftArrow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33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33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7361945"/>
              </p:ext>
            </p:extLst>
          </p:nvPr>
        </p:nvGraphicFramePr>
        <p:xfrm>
          <a:off x="4422205" y="2698913"/>
          <a:ext cx="537145" cy="613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3" name="Equation" r:id="rId4" imgW="266700" imgH="304800" progId="Equation.3">
                  <p:embed/>
                </p:oleObj>
              </mc:Choice>
              <mc:Fallback>
                <p:oleObj name="Equation" r:id="rId4" imgW="266700" imgH="304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422205" y="2698913"/>
                        <a:ext cx="537145" cy="613880"/>
                      </a:xfrm>
                      <a:prstGeom prst="rect">
                        <a:avLst/>
                      </a:prstGeom>
                      <a:solidFill>
                        <a:schemeClr val="bg1">
                          <a:alpha val="60000"/>
                        </a:schemeClr>
                      </a:solidFill>
                      <a:ln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ight Arrow 25"/>
          <p:cNvSpPr/>
          <p:nvPr/>
        </p:nvSpPr>
        <p:spPr>
          <a:xfrm rot="19802616">
            <a:off x="1878247" y="2065567"/>
            <a:ext cx="1556564" cy="54707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129955" y="103802"/>
            <a:ext cx="8229600" cy="443573"/>
          </a:xfrm>
        </p:spPr>
        <p:txBody>
          <a:bodyPr>
            <a:normAutofit fontScale="90000"/>
          </a:bodyPr>
          <a:lstStyle/>
          <a:p>
            <a:r>
              <a:rPr lang="en-US" dirty="0"/>
              <a:t>Chapter 3 </a:t>
            </a:r>
            <a:r>
              <a:rPr lang="mr-IN" dirty="0"/>
              <a:t>–</a:t>
            </a:r>
            <a:r>
              <a:rPr lang="en-US" dirty="0"/>
              <a:t> Equivalence of stress and </a:t>
            </a:r>
            <a:r>
              <a:rPr lang="en-US" dirty="0" smtClean="0"/>
              <a:t>velocity </a:t>
            </a:r>
            <a:r>
              <a:rPr lang="en-US" dirty="0"/>
              <a:t>sources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50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r="6798"/>
          <a:stretch/>
        </p:blipFill>
        <p:spPr>
          <a:xfrm>
            <a:off x="358216" y="1001640"/>
            <a:ext cx="7457401" cy="124925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975614" y="2360265"/>
            <a:ext cx="54681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This is equivalent to integration by parts which is usually</a:t>
            </a:r>
            <a:br>
              <a:rPr lang="en-US" dirty="0" smtClean="0"/>
            </a:br>
            <a:r>
              <a:rPr lang="en-US" dirty="0" smtClean="0"/>
              <a:t>done in earthquake seismology. </a:t>
            </a:r>
            <a:endParaRPr lang="en-US" dirty="0"/>
          </a:p>
        </p:txBody>
      </p:sp>
      <p:sp>
        <p:nvSpPr>
          <p:cNvPr id="6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Chapter 3 </a:t>
            </a:r>
            <a:r>
              <a:rPr lang="mr-IN" dirty="0"/>
              <a:t>–</a:t>
            </a:r>
            <a:r>
              <a:rPr lang="en-US" dirty="0"/>
              <a:t> Equivalence of stress and </a:t>
            </a:r>
            <a:r>
              <a:rPr lang="en-US" dirty="0" smtClean="0"/>
              <a:t>velocity </a:t>
            </a:r>
            <a:r>
              <a:rPr lang="en-US" dirty="0"/>
              <a:t>sources</a:t>
            </a:r>
          </a:p>
        </p:txBody>
      </p:sp>
      <p:cxnSp>
        <p:nvCxnSpPr>
          <p:cNvPr id="61" name="Straight Connector 60"/>
          <p:cNvCxnSpPr/>
          <p:nvPr/>
        </p:nvCxnSpPr>
        <p:spPr>
          <a:xfrm>
            <a:off x="1392213" y="3982240"/>
            <a:ext cx="3050261" cy="0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1392213" y="4557951"/>
            <a:ext cx="3050261" cy="0"/>
          </a:xfrm>
          <a:prstGeom prst="line">
            <a:avLst/>
          </a:prstGeom>
          <a:ln>
            <a:solidFill>
              <a:srgbClr val="A6A6A6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1381269" y="3416840"/>
            <a:ext cx="3050261" cy="0"/>
          </a:xfrm>
          <a:prstGeom prst="line">
            <a:avLst/>
          </a:prstGeom>
          <a:ln>
            <a:solidFill>
              <a:srgbClr val="A6A6A6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2249593" y="3090270"/>
            <a:ext cx="0" cy="1677528"/>
          </a:xfrm>
          <a:prstGeom prst="line">
            <a:avLst/>
          </a:prstGeom>
          <a:ln>
            <a:solidFill>
              <a:srgbClr val="A6A6A6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2906400" y="3090270"/>
            <a:ext cx="0" cy="1677528"/>
          </a:xfrm>
          <a:prstGeom prst="line">
            <a:avLst/>
          </a:prstGeom>
          <a:ln>
            <a:solidFill>
              <a:srgbClr val="D99694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3520380" y="3090270"/>
            <a:ext cx="0" cy="1677528"/>
          </a:xfrm>
          <a:prstGeom prst="line">
            <a:avLst/>
          </a:prstGeom>
          <a:ln>
            <a:solidFill>
              <a:srgbClr val="A6A6A6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1627221" y="3090270"/>
            <a:ext cx="0" cy="1677528"/>
          </a:xfrm>
          <a:prstGeom prst="line">
            <a:avLst/>
          </a:prstGeom>
          <a:ln>
            <a:solidFill>
              <a:srgbClr val="D99694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4157476" y="3090270"/>
            <a:ext cx="0" cy="1677528"/>
          </a:xfrm>
          <a:prstGeom prst="line">
            <a:avLst/>
          </a:prstGeom>
          <a:ln>
            <a:solidFill>
              <a:srgbClr val="D99694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4949506" y="4003303"/>
            <a:ext cx="3050261" cy="0"/>
          </a:xfrm>
          <a:prstGeom prst="line">
            <a:avLst/>
          </a:prstGeom>
          <a:ln>
            <a:solidFill>
              <a:srgbClr val="D99694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4949506" y="4579014"/>
            <a:ext cx="3050261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4938562" y="3437903"/>
            <a:ext cx="3050261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5806886" y="3111333"/>
            <a:ext cx="0" cy="167752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6463693" y="3111333"/>
            <a:ext cx="0" cy="1677528"/>
          </a:xfrm>
          <a:prstGeom prst="line">
            <a:avLst/>
          </a:prstGeom>
          <a:ln>
            <a:solidFill>
              <a:srgbClr val="D99694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7077673" y="3111333"/>
            <a:ext cx="0" cy="167752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5184514" y="3111333"/>
            <a:ext cx="0" cy="1677528"/>
          </a:xfrm>
          <a:prstGeom prst="line">
            <a:avLst/>
          </a:prstGeom>
          <a:ln>
            <a:solidFill>
              <a:srgbClr val="D99694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7714769" y="3111333"/>
            <a:ext cx="0" cy="1677528"/>
          </a:xfrm>
          <a:prstGeom prst="line">
            <a:avLst/>
          </a:prstGeom>
          <a:ln>
            <a:solidFill>
              <a:srgbClr val="D99694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Slide Number Placeholder 4"/>
          <p:cNvSpPr txBox="1">
            <a:spLocks/>
          </p:cNvSpPr>
          <p:nvPr/>
        </p:nvSpPr>
        <p:spPr>
          <a:xfrm>
            <a:off x="6806419" y="485279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78" name="Group 77"/>
          <p:cNvGrpSpPr/>
          <p:nvPr/>
        </p:nvGrpSpPr>
        <p:grpSpPr>
          <a:xfrm>
            <a:off x="2752905" y="3775359"/>
            <a:ext cx="300082" cy="369332"/>
            <a:chOff x="1732535" y="3775359"/>
            <a:chExt cx="300082" cy="369332"/>
          </a:xfrm>
        </p:grpSpPr>
        <p:sp>
          <p:nvSpPr>
            <p:cNvPr id="79" name="Oval 78"/>
            <p:cNvSpPr/>
            <p:nvPr/>
          </p:nvSpPr>
          <p:spPr>
            <a:xfrm>
              <a:off x="1780225" y="3885769"/>
              <a:ext cx="195390" cy="195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1732535" y="3775359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+ 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6313400" y="3253237"/>
            <a:ext cx="300082" cy="369332"/>
            <a:chOff x="1731377" y="3782205"/>
            <a:chExt cx="300082" cy="369332"/>
          </a:xfrm>
        </p:grpSpPr>
        <p:sp>
          <p:nvSpPr>
            <p:cNvPr id="82" name="Oval 81"/>
            <p:cNvSpPr/>
            <p:nvPr/>
          </p:nvSpPr>
          <p:spPr>
            <a:xfrm>
              <a:off x="1780225" y="3885769"/>
              <a:ext cx="195390" cy="195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1731377" y="378220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+ 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6347117" y="4351731"/>
            <a:ext cx="255336" cy="369332"/>
            <a:chOff x="1755013" y="3764119"/>
            <a:chExt cx="255336" cy="369332"/>
          </a:xfrm>
        </p:grpSpPr>
        <p:sp>
          <p:nvSpPr>
            <p:cNvPr id="85" name="Oval 84"/>
            <p:cNvSpPr/>
            <p:nvPr/>
          </p:nvSpPr>
          <p:spPr>
            <a:xfrm>
              <a:off x="1780225" y="3885769"/>
              <a:ext cx="195390" cy="195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1755013" y="3764119"/>
              <a:ext cx="2553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- 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6961086" y="3762241"/>
            <a:ext cx="255336" cy="369332"/>
            <a:chOff x="1755013" y="3764119"/>
            <a:chExt cx="255336" cy="369332"/>
          </a:xfrm>
        </p:grpSpPr>
        <p:sp>
          <p:nvSpPr>
            <p:cNvPr id="88" name="Oval 87"/>
            <p:cNvSpPr/>
            <p:nvPr/>
          </p:nvSpPr>
          <p:spPr>
            <a:xfrm>
              <a:off x="1780225" y="3885769"/>
              <a:ext cx="195390" cy="195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1755013" y="3764119"/>
              <a:ext cx="2553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-</a:t>
              </a:r>
              <a:r>
                <a:rPr lang="en-US" dirty="0" smtClean="0">
                  <a:solidFill>
                    <a:schemeClr val="bg1"/>
                  </a:solidFill>
                </a:rPr>
                <a:t> 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5665718" y="3775359"/>
            <a:ext cx="300082" cy="369332"/>
            <a:chOff x="1731377" y="3770965"/>
            <a:chExt cx="300082" cy="369332"/>
          </a:xfrm>
        </p:grpSpPr>
        <p:sp>
          <p:nvSpPr>
            <p:cNvPr id="91" name="Oval 90"/>
            <p:cNvSpPr/>
            <p:nvPr/>
          </p:nvSpPr>
          <p:spPr>
            <a:xfrm>
              <a:off x="1780225" y="3885769"/>
              <a:ext cx="195390" cy="195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1731377" y="377096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+ 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93" name="TextBox 92"/>
          <p:cNvSpPr txBox="1"/>
          <p:nvPr/>
        </p:nvSpPr>
        <p:spPr>
          <a:xfrm>
            <a:off x="2941709" y="3756173"/>
            <a:ext cx="11337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σ</a:t>
            </a:r>
            <a:r>
              <a:rPr lang="en-US" sz="2800" baseline="-25000" dirty="0" err="1" smtClean="0"/>
              <a:t>xx</a:t>
            </a:r>
            <a:r>
              <a:rPr lang="en-US" sz="2800" dirty="0" smtClean="0"/>
              <a:t>, </a:t>
            </a:r>
            <a:r>
              <a:rPr lang="en-US" sz="2800" dirty="0" err="1" smtClean="0"/>
              <a:t>σ</a:t>
            </a:r>
            <a:r>
              <a:rPr lang="en-US" sz="2800" baseline="-25000" dirty="0" err="1" smtClean="0"/>
              <a:t>zz</a:t>
            </a:r>
            <a:endParaRPr lang="en-US" sz="2800" baseline="-25000" dirty="0"/>
          </a:p>
        </p:txBody>
      </p:sp>
      <p:sp>
        <p:nvSpPr>
          <p:cNvPr id="94" name="TextBox 93"/>
          <p:cNvSpPr txBox="1"/>
          <p:nvPr/>
        </p:nvSpPr>
        <p:spPr>
          <a:xfrm>
            <a:off x="7238690" y="3756173"/>
            <a:ext cx="492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V</a:t>
            </a:r>
            <a:r>
              <a:rPr lang="en-US" sz="2800" baseline="-25000" dirty="0" err="1" smtClean="0"/>
              <a:t>x</a:t>
            </a:r>
            <a:endParaRPr lang="en-US" sz="2800" baseline="-25000" dirty="0"/>
          </a:p>
        </p:txBody>
      </p:sp>
      <p:sp>
        <p:nvSpPr>
          <p:cNvPr id="95" name="TextBox 94"/>
          <p:cNvSpPr txBox="1"/>
          <p:nvPr/>
        </p:nvSpPr>
        <p:spPr>
          <a:xfrm>
            <a:off x="5195753" y="3756173"/>
            <a:ext cx="492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V</a:t>
            </a:r>
            <a:r>
              <a:rPr lang="en-US" sz="2800" baseline="-25000" dirty="0" err="1" smtClean="0"/>
              <a:t>x</a:t>
            </a:r>
            <a:endParaRPr lang="en-US" sz="2800" baseline="-25000" dirty="0"/>
          </a:p>
        </p:txBody>
      </p:sp>
      <p:sp>
        <p:nvSpPr>
          <p:cNvPr id="96" name="TextBox 95"/>
          <p:cNvSpPr txBox="1"/>
          <p:nvPr/>
        </p:nvSpPr>
        <p:spPr>
          <a:xfrm>
            <a:off x="6518352" y="3111333"/>
            <a:ext cx="492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V</a:t>
            </a:r>
            <a:r>
              <a:rPr lang="en-US" sz="2800" baseline="-25000" dirty="0" err="1" smtClean="0"/>
              <a:t>z</a:t>
            </a:r>
            <a:endParaRPr lang="en-US" sz="2800" baseline="-25000" dirty="0"/>
          </a:p>
        </p:txBody>
      </p:sp>
      <p:sp>
        <p:nvSpPr>
          <p:cNvPr id="97" name="TextBox 96"/>
          <p:cNvSpPr txBox="1"/>
          <p:nvPr/>
        </p:nvSpPr>
        <p:spPr>
          <a:xfrm>
            <a:off x="6579975" y="4324986"/>
            <a:ext cx="492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V</a:t>
            </a:r>
            <a:r>
              <a:rPr lang="en-US" sz="2800" baseline="-25000" dirty="0" err="1" smtClean="0"/>
              <a:t>z</a:t>
            </a:r>
            <a:endParaRPr lang="en-US" sz="2800" baseline="-25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7629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13</a:t>
            </a:fld>
            <a:endParaRPr lang="en-US"/>
          </a:p>
        </p:txBody>
      </p:sp>
      <p:sp>
        <p:nvSpPr>
          <p:cNvPr id="44" name="Title 1"/>
          <p:cNvSpPr>
            <a:spLocks noGrp="1"/>
          </p:cNvSpPr>
          <p:nvPr>
            <p:ph type="title"/>
          </p:nvPr>
        </p:nvSpPr>
        <p:spPr>
          <a:xfrm>
            <a:off x="129955" y="103802"/>
            <a:ext cx="8229600" cy="443573"/>
          </a:xfrm>
        </p:spPr>
        <p:txBody>
          <a:bodyPr>
            <a:normAutofit fontScale="90000"/>
          </a:bodyPr>
          <a:lstStyle/>
          <a:p>
            <a:r>
              <a:rPr lang="en-US" dirty="0"/>
              <a:t>Chapter 3 </a:t>
            </a:r>
            <a:r>
              <a:rPr lang="mr-IN" dirty="0"/>
              <a:t>–</a:t>
            </a:r>
            <a:r>
              <a:rPr lang="en-US" dirty="0"/>
              <a:t> Equivalence of stress and </a:t>
            </a:r>
            <a:r>
              <a:rPr lang="en-US" dirty="0" smtClean="0"/>
              <a:t>velocity </a:t>
            </a:r>
            <a:r>
              <a:rPr lang="en-US" dirty="0"/>
              <a:t>sources</a:t>
            </a:r>
          </a:p>
        </p:txBody>
      </p:sp>
      <p:cxnSp>
        <p:nvCxnSpPr>
          <p:cNvPr id="49" name="Straight Connector 48"/>
          <p:cNvCxnSpPr/>
          <p:nvPr/>
        </p:nvCxnSpPr>
        <p:spPr>
          <a:xfrm>
            <a:off x="1392213" y="3982240"/>
            <a:ext cx="3050261" cy="0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1392213" y="4557951"/>
            <a:ext cx="3050261" cy="0"/>
          </a:xfrm>
          <a:prstGeom prst="line">
            <a:avLst/>
          </a:prstGeom>
          <a:ln>
            <a:solidFill>
              <a:srgbClr val="A6A6A6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1381269" y="3416840"/>
            <a:ext cx="3050261" cy="0"/>
          </a:xfrm>
          <a:prstGeom prst="line">
            <a:avLst/>
          </a:prstGeom>
          <a:ln>
            <a:solidFill>
              <a:srgbClr val="A6A6A6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2249593" y="3090270"/>
            <a:ext cx="0" cy="1677528"/>
          </a:xfrm>
          <a:prstGeom prst="line">
            <a:avLst/>
          </a:prstGeom>
          <a:ln>
            <a:solidFill>
              <a:srgbClr val="A6A6A6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2906400" y="3090270"/>
            <a:ext cx="0" cy="1677528"/>
          </a:xfrm>
          <a:prstGeom prst="line">
            <a:avLst/>
          </a:prstGeom>
          <a:ln>
            <a:solidFill>
              <a:srgbClr val="D99694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3520380" y="3090270"/>
            <a:ext cx="0" cy="1677528"/>
          </a:xfrm>
          <a:prstGeom prst="line">
            <a:avLst/>
          </a:prstGeom>
          <a:ln>
            <a:solidFill>
              <a:srgbClr val="A6A6A6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1627221" y="3090270"/>
            <a:ext cx="0" cy="1677528"/>
          </a:xfrm>
          <a:prstGeom prst="line">
            <a:avLst/>
          </a:prstGeom>
          <a:ln>
            <a:solidFill>
              <a:srgbClr val="D99694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4157476" y="3090270"/>
            <a:ext cx="0" cy="1677528"/>
          </a:xfrm>
          <a:prstGeom prst="line">
            <a:avLst/>
          </a:prstGeom>
          <a:ln>
            <a:solidFill>
              <a:srgbClr val="D99694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4949506" y="4003303"/>
            <a:ext cx="3050261" cy="0"/>
          </a:xfrm>
          <a:prstGeom prst="line">
            <a:avLst/>
          </a:prstGeom>
          <a:ln>
            <a:solidFill>
              <a:srgbClr val="D99694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4949506" y="4579014"/>
            <a:ext cx="3050261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4938562" y="3437903"/>
            <a:ext cx="3050261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5806886" y="3111333"/>
            <a:ext cx="0" cy="167752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6463693" y="3111333"/>
            <a:ext cx="0" cy="1677528"/>
          </a:xfrm>
          <a:prstGeom prst="line">
            <a:avLst/>
          </a:prstGeom>
          <a:ln>
            <a:solidFill>
              <a:srgbClr val="D99694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7077673" y="3111333"/>
            <a:ext cx="0" cy="167752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5184514" y="3111333"/>
            <a:ext cx="0" cy="1677528"/>
          </a:xfrm>
          <a:prstGeom prst="line">
            <a:avLst/>
          </a:prstGeom>
          <a:ln>
            <a:solidFill>
              <a:srgbClr val="D99694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7714769" y="3111333"/>
            <a:ext cx="0" cy="1677528"/>
          </a:xfrm>
          <a:prstGeom prst="line">
            <a:avLst/>
          </a:prstGeom>
          <a:ln>
            <a:solidFill>
              <a:srgbClr val="D99694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3" name="Group 72"/>
          <p:cNvGrpSpPr/>
          <p:nvPr/>
        </p:nvGrpSpPr>
        <p:grpSpPr>
          <a:xfrm>
            <a:off x="2752905" y="3775359"/>
            <a:ext cx="300082" cy="369332"/>
            <a:chOff x="1732535" y="3775359"/>
            <a:chExt cx="300082" cy="369332"/>
          </a:xfrm>
        </p:grpSpPr>
        <p:sp>
          <p:nvSpPr>
            <p:cNvPr id="74" name="Oval 73"/>
            <p:cNvSpPr/>
            <p:nvPr/>
          </p:nvSpPr>
          <p:spPr>
            <a:xfrm>
              <a:off x="1780225" y="3885769"/>
              <a:ext cx="195390" cy="195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1732535" y="3775359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+ 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6313400" y="3253237"/>
            <a:ext cx="300082" cy="369332"/>
            <a:chOff x="1731377" y="3782205"/>
            <a:chExt cx="300082" cy="369332"/>
          </a:xfrm>
        </p:grpSpPr>
        <p:sp>
          <p:nvSpPr>
            <p:cNvPr id="77" name="Oval 76"/>
            <p:cNvSpPr/>
            <p:nvPr/>
          </p:nvSpPr>
          <p:spPr>
            <a:xfrm>
              <a:off x="1780225" y="3885769"/>
              <a:ext cx="195390" cy="195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731377" y="378220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+ 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6347117" y="4351731"/>
            <a:ext cx="255336" cy="369332"/>
            <a:chOff x="1755013" y="3764119"/>
            <a:chExt cx="255336" cy="369332"/>
          </a:xfrm>
        </p:grpSpPr>
        <p:sp>
          <p:nvSpPr>
            <p:cNvPr id="80" name="Oval 79"/>
            <p:cNvSpPr/>
            <p:nvPr/>
          </p:nvSpPr>
          <p:spPr>
            <a:xfrm>
              <a:off x="1780225" y="3885769"/>
              <a:ext cx="195390" cy="195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1755013" y="3764119"/>
              <a:ext cx="2553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- 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6961086" y="3762241"/>
            <a:ext cx="255336" cy="369332"/>
            <a:chOff x="1755013" y="3764119"/>
            <a:chExt cx="255336" cy="369332"/>
          </a:xfrm>
        </p:grpSpPr>
        <p:sp>
          <p:nvSpPr>
            <p:cNvPr id="83" name="Oval 82"/>
            <p:cNvSpPr/>
            <p:nvPr/>
          </p:nvSpPr>
          <p:spPr>
            <a:xfrm>
              <a:off x="1780225" y="3885769"/>
              <a:ext cx="195390" cy="195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1755013" y="3764119"/>
              <a:ext cx="2553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-</a:t>
              </a:r>
              <a:r>
                <a:rPr lang="en-US" dirty="0" smtClean="0">
                  <a:solidFill>
                    <a:schemeClr val="bg1"/>
                  </a:solidFill>
                </a:rPr>
                <a:t> 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5665718" y="3775359"/>
            <a:ext cx="300082" cy="369332"/>
            <a:chOff x="1731377" y="3770965"/>
            <a:chExt cx="300082" cy="369332"/>
          </a:xfrm>
        </p:grpSpPr>
        <p:sp>
          <p:nvSpPr>
            <p:cNvPr id="86" name="Oval 85"/>
            <p:cNvSpPr/>
            <p:nvPr/>
          </p:nvSpPr>
          <p:spPr>
            <a:xfrm>
              <a:off x="1780225" y="3885769"/>
              <a:ext cx="195390" cy="195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1731377" y="377096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+ 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88" name="TextBox 87"/>
          <p:cNvSpPr txBox="1"/>
          <p:nvPr/>
        </p:nvSpPr>
        <p:spPr>
          <a:xfrm>
            <a:off x="2941709" y="3756173"/>
            <a:ext cx="11337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σ</a:t>
            </a:r>
            <a:r>
              <a:rPr lang="en-US" sz="2800" baseline="-25000" dirty="0" err="1" smtClean="0"/>
              <a:t>xx</a:t>
            </a:r>
            <a:r>
              <a:rPr lang="en-US" sz="2800" dirty="0" smtClean="0"/>
              <a:t>, </a:t>
            </a:r>
            <a:r>
              <a:rPr lang="en-US" sz="2800" dirty="0" err="1" smtClean="0"/>
              <a:t>σ</a:t>
            </a:r>
            <a:r>
              <a:rPr lang="en-US" sz="2800" baseline="-25000" dirty="0" err="1" smtClean="0"/>
              <a:t>zz</a:t>
            </a:r>
            <a:endParaRPr lang="en-US" sz="2800" baseline="-25000" dirty="0"/>
          </a:p>
        </p:txBody>
      </p:sp>
      <p:sp>
        <p:nvSpPr>
          <p:cNvPr id="89" name="TextBox 88"/>
          <p:cNvSpPr txBox="1"/>
          <p:nvPr/>
        </p:nvSpPr>
        <p:spPr>
          <a:xfrm>
            <a:off x="7238690" y="3756173"/>
            <a:ext cx="492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V</a:t>
            </a:r>
            <a:r>
              <a:rPr lang="en-US" sz="2800" baseline="-25000" dirty="0" err="1" smtClean="0"/>
              <a:t>x</a:t>
            </a:r>
            <a:endParaRPr lang="en-US" sz="2800" baseline="-25000" dirty="0"/>
          </a:p>
        </p:txBody>
      </p:sp>
      <p:sp>
        <p:nvSpPr>
          <p:cNvPr id="90" name="TextBox 89"/>
          <p:cNvSpPr txBox="1"/>
          <p:nvPr/>
        </p:nvSpPr>
        <p:spPr>
          <a:xfrm>
            <a:off x="5195753" y="3756173"/>
            <a:ext cx="492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V</a:t>
            </a:r>
            <a:r>
              <a:rPr lang="en-US" sz="2800" baseline="-25000" dirty="0" err="1" smtClean="0"/>
              <a:t>x</a:t>
            </a:r>
            <a:endParaRPr lang="en-US" sz="2800" baseline="-25000" dirty="0"/>
          </a:p>
        </p:txBody>
      </p:sp>
      <p:sp>
        <p:nvSpPr>
          <p:cNvPr id="91" name="TextBox 90"/>
          <p:cNvSpPr txBox="1"/>
          <p:nvPr/>
        </p:nvSpPr>
        <p:spPr>
          <a:xfrm>
            <a:off x="6518352" y="3111333"/>
            <a:ext cx="492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V</a:t>
            </a:r>
            <a:r>
              <a:rPr lang="en-US" sz="2800" baseline="-25000" dirty="0" err="1" smtClean="0"/>
              <a:t>z</a:t>
            </a:r>
            <a:endParaRPr lang="en-US" sz="2800" baseline="-25000" dirty="0"/>
          </a:p>
        </p:txBody>
      </p:sp>
      <p:sp>
        <p:nvSpPr>
          <p:cNvPr id="92" name="TextBox 91"/>
          <p:cNvSpPr txBox="1"/>
          <p:nvPr/>
        </p:nvSpPr>
        <p:spPr>
          <a:xfrm>
            <a:off x="6579975" y="4324986"/>
            <a:ext cx="492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V</a:t>
            </a:r>
            <a:r>
              <a:rPr lang="en-US" sz="2800" baseline="-25000" dirty="0" err="1" smtClean="0"/>
              <a:t>z</a:t>
            </a:r>
            <a:endParaRPr lang="en-US" sz="2800" baseline="-25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8067" y="634799"/>
            <a:ext cx="6906170" cy="2694760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6028093" y="964076"/>
            <a:ext cx="195389" cy="199157"/>
          </a:xfrm>
          <a:prstGeom prst="rect">
            <a:avLst/>
          </a:prstGeom>
          <a:solidFill>
            <a:srgbClr val="3366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3" name="TextBox 42"/>
          <p:cNvSpPr txBox="1"/>
          <p:nvPr/>
        </p:nvSpPr>
        <p:spPr>
          <a:xfrm>
            <a:off x="6239677" y="884222"/>
            <a:ext cx="17159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Analytical solution</a:t>
            </a:r>
            <a:endParaRPr lang="en-US" sz="1600" dirty="0"/>
          </a:p>
        </p:txBody>
      </p:sp>
      <p:sp>
        <p:nvSpPr>
          <p:cNvPr id="45" name="Rectangle 44"/>
          <p:cNvSpPr/>
          <p:nvPr/>
        </p:nvSpPr>
        <p:spPr>
          <a:xfrm>
            <a:off x="6028093" y="1310840"/>
            <a:ext cx="195389" cy="19915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6" name="TextBox 45"/>
          <p:cNvSpPr txBox="1"/>
          <p:nvPr/>
        </p:nvSpPr>
        <p:spPr>
          <a:xfrm>
            <a:off x="6239677" y="1228215"/>
            <a:ext cx="16091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Inverted solution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41612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14</a:t>
            </a:fld>
            <a:endParaRPr lang="en-US"/>
          </a:p>
        </p:txBody>
      </p:sp>
      <p:sp>
        <p:nvSpPr>
          <p:cNvPr id="44" name="Title 1"/>
          <p:cNvSpPr>
            <a:spLocks noGrp="1"/>
          </p:cNvSpPr>
          <p:nvPr>
            <p:ph type="title"/>
          </p:nvPr>
        </p:nvSpPr>
        <p:spPr>
          <a:xfrm>
            <a:off x="129955" y="103802"/>
            <a:ext cx="8229600" cy="443573"/>
          </a:xfrm>
        </p:spPr>
        <p:txBody>
          <a:bodyPr>
            <a:normAutofit fontScale="90000"/>
          </a:bodyPr>
          <a:lstStyle/>
          <a:p>
            <a:r>
              <a:rPr lang="en-US" dirty="0"/>
              <a:t>Chapter 3 </a:t>
            </a:r>
            <a:r>
              <a:rPr lang="mr-IN" dirty="0"/>
              <a:t>–</a:t>
            </a:r>
            <a:r>
              <a:rPr lang="en-US" dirty="0"/>
              <a:t> Spatial </a:t>
            </a:r>
            <a:r>
              <a:rPr lang="en-US" dirty="0" smtClean="0"/>
              <a:t>reciprocity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129956" y="740539"/>
            <a:ext cx="8810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	</a:t>
            </a:r>
            <a:r>
              <a:rPr lang="en-US" dirty="0" smtClean="0"/>
              <a:t>In a linearly elastic medium, the particle displacement in </a:t>
            </a:r>
            <a:r>
              <a:rPr lang="en-US" i="1" dirty="0" err="1" smtClean="0"/>
              <a:t>i-th</a:t>
            </a:r>
            <a:r>
              <a:rPr lang="en-US" dirty="0" smtClean="0"/>
              <a:t> direction at point </a:t>
            </a:r>
            <a:r>
              <a:rPr lang="en-US" b="1" dirty="0" smtClean="0"/>
              <a:t>B</a:t>
            </a:r>
            <a:r>
              <a:rPr lang="en-US" dirty="0" smtClean="0"/>
              <a:t> due to a force in the </a:t>
            </a:r>
            <a:r>
              <a:rPr lang="en-US" i="1" dirty="0" smtClean="0"/>
              <a:t>j-</a:t>
            </a:r>
            <a:r>
              <a:rPr lang="en-US" i="1" dirty="0" err="1" smtClean="0"/>
              <a:t>th</a:t>
            </a:r>
            <a:r>
              <a:rPr lang="en-US" dirty="0" smtClean="0"/>
              <a:t> direction at </a:t>
            </a:r>
            <a:r>
              <a:rPr lang="en-US" b="1" dirty="0" smtClean="0"/>
              <a:t>A</a:t>
            </a:r>
            <a:r>
              <a:rPr lang="en-US" dirty="0" smtClean="0"/>
              <a:t> is equivalent to the particle displacement at </a:t>
            </a:r>
            <a:r>
              <a:rPr lang="en-US" b="1" dirty="0" smtClean="0"/>
              <a:t>A</a:t>
            </a:r>
            <a:r>
              <a:rPr lang="en-US" dirty="0" smtClean="0"/>
              <a:t> in the </a:t>
            </a:r>
            <a:r>
              <a:rPr lang="en-US" i="1" dirty="0"/>
              <a:t>j</a:t>
            </a:r>
            <a:r>
              <a:rPr lang="en-US" i="1" dirty="0" smtClean="0"/>
              <a:t>-</a:t>
            </a:r>
            <a:r>
              <a:rPr lang="en-US" i="1" dirty="0" err="1" smtClean="0"/>
              <a:t>th</a:t>
            </a:r>
            <a:r>
              <a:rPr lang="en-US" i="1" dirty="0" smtClean="0"/>
              <a:t> </a:t>
            </a:r>
            <a:r>
              <a:rPr lang="en-US" dirty="0" smtClean="0"/>
              <a:t>direction due to a force at </a:t>
            </a:r>
            <a:r>
              <a:rPr lang="en-US" b="1" dirty="0" smtClean="0"/>
              <a:t>B</a:t>
            </a:r>
            <a:r>
              <a:rPr lang="en-US" dirty="0" smtClean="0"/>
              <a:t> in the </a:t>
            </a:r>
            <a:r>
              <a:rPr lang="en-US" i="1" dirty="0" err="1"/>
              <a:t>i</a:t>
            </a:r>
            <a:r>
              <a:rPr lang="en-US" i="1" dirty="0" err="1" smtClean="0"/>
              <a:t>-th</a:t>
            </a:r>
            <a:r>
              <a:rPr lang="en-US" dirty="0" smtClean="0"/>
              <a:t> direction.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164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15</a:t>
            </a:fld>
            <a:endParaRPr lang="en-US"/>
          </a:p>
        </p:txBody>
      </p:sp>
      <p:sp>
        <p:nvSpPr>
          <p:cNvPr id="44" name="Title 1"/>
          <p:cNvSpPr>
            <a:spLocks noGrp="1"/>
          </p:cNvSpPr>
          <p:nvPr>
            <p:ph type="title"/>
          </p:nvPr>
        </p:nvSpPr>
        <p:spPr>
          <a:xfrm>
            <a:off x="129955" y="103802"/>
            <a:ext cx="8229600" cy="443573"/>
          </a:xfrm>
        </p:spPr>
        <p:txBody>
          <a:bodyPr>
            <a:normAutofit fontScale="90000"/>
          </a:bodyPr>
          <a:lstStyle/>
          <a:p>
            <a:r>
              <a:rPr lang="en-US" dirty="0"/>
              <a:t>Chapter 3 </a:t>
            </a:r>
            <a:r>
              <a:rPr lang="mr-IN" dirty="0"/>
              <a:t>–</a:t>
            </a:r>
            <a:r>
              <a:rPr lang="en-US" dirty="0"/>
              <a:t> Spatial </a:t>
            </a:r>
            <a:r>
              <a:rPr lang="en-US" dirty="0" smtClean="0"/>
              <a:t>reciprocity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2279" y="2600769"/>
            <a:ext cx="5926236" cy="5387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9956" y="740539"/>
            <a:ext cx="8810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	</a:t>
            </a:r>
            <a:r>
              <a:rPr lang="en-US" dirty="0" smtClean="0"/>
              <a:t>In a linearly elastic medium, the particle displacement in </a:t>
            </a:r>
            <a:r>
              <a:rPr lang="en-US" i="1" dirty="0" err="1" smtClean="0"/>
              <a:t>i-th</a:t>
            </a:r>
            <a:r>
              <a:rPr lang="en-US" dirty="0" smtClean="0"/>
              <a:t> direction at point </a:t>
            </a:r>
            <a:r>
              <a:rPr lang="en-US" b="1" dirty="0" smtClean="0"/>
              <a:t>B</a:t>
            </a:r>
            <a:r>
              <a:rPr lang="en-US" dirty="0" smtClean="0"/>
              <a:t> due to a force in the </a:t>
            </a:r>
            <a:r>
              <a:rPr lang="en-US" i="1" dirty="0" smtClean="0"/>
              <a:t>j-</a:t>
            </a:r>
            <a:r>
              <a:rPr lang="en-US" i="1" dirty="0" err="1" smtClean="0"/>
              <a:t>th</a:t>
            </a:r>
            <a:r>
              <a:rPr lang="en-US" dirty="0" smtClean="0"/>
              <a:t> direction at </a:t>
            </a:r>
            <a:r>
              <a:rPr lang="en-US" b="1" dirty="0" smtClean="0"/>
              <a:t>A</a:t>
            </a:r>
            <a:r>
              <a:rPr lang="en-US" dirty="0" smtClean="0"/>
              <a:t> is equivalent to the particle displacement at </a:t>
            </a:r>
            <a:r>
              <a:rPr lang="en-US" b="1" dirty="0" smtClean="0"/>
              <a:t>A</a:t>
            </a:r>
            <a:r>
              <a:rPr lang="en-US" dirty="0" smtClean="0"/>
              <a:t> in the </a:t>
            </a:r>
            <a:r>
              <a:rPr lang="en-US" i="1" dirty="0"/>
              <a:t>j</a:t>
            </a:r>
            <a:r>
              <a:rPr lang="en-US" i="1" dirty="0" smtClean="0"/>
              <a:t>-</a:t>
            </a:r>
            <a:r>
              <a:rPr lang="en-US" i="1" dirty="0" err="1" smtClean="0"/>
              <a:t>th</a:t>
            </a:r>
            <a:r>
              <a:rPr lang="en-US" i="1" dirty="0" smtClean="0"/>
              <a:t> </a:t>
            </a:r>
            <a:r>
              <a:rPr lang="en-US" dirty="0" smtClean="0"/>
              <a:t>direction due to a force at </a:t>
            </a:r>
            <a:r>
              <a:rPr lang="en-US" b="1" dirty="0" smtClean="0"/>
              <a:t>B</a:t>
            </a:r>
            <a:r>
              <a:rPr lang="en-US" dirty="0" smtClean="0"/>
              <a:t> in the </a:t>
            </a:r>
            <a:r>
              <a:rPr lang="en-US" i="1" dirty="0" err="1"/>
              <a:t>i</a:t>
            </a:r>
            <a:r>
              <a:rPr lang="en-US" i="1" dirty="0" err="1" smtClean="0"/>
              <a:t>-th</a:t>
            </a:r>
            <a:r>
              <a:rPr lang="en-US" dirty="0" smtClean="0"/>
              <a:t> direction.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86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16</a:t>
            </a:fld>
            <a:endParaRPr lang="en-US"/>
          </a:p>
        </p:txBody>
      </p:sp>
      <p:sp>
        <p:nvSpPr>
          <p:cNvPr id="44" name="Title 1"/>
          <p:cNvSpPr>
            <a:spLocks noGrp="1"/>
          </p:cNvSpPr>
          <p:nvPr>
            <p:ph type="title"/>
          </p:nvPr>
        </p:nvSpPr>
        <p:spPr>
          <a:xfrm>
            <a:off x="129955" y="103802"/>
            <a:ext cx="8229600" cy="443573"/>
          </a:xfrm>
        </p:spPr>
        <p:txBody>
          <a:bodyPr>
            <a:normAutofit fontScale="90000"/>
          </a:bodyPr>
          <a:lstStyle/>
          <a:p>
            <a:r>
              <a:rPr lang="en-US" dirty="0"/>
              <a:t>Chapter 3 </a:t>
            </a:r>
            <a:r>
              <a:rPr lang="mr-IN" dirty="0"/>
              <a:t>–</a:t>
            </a:r>
            <a:r>
              <a:rPr lang="en-US" dirty="0"/>
              <a:t> Spatial </a:t>
            </a:r>
            <a:r>
              <a:rPr lang="en-US" dirty="0" smtClean="0"/>
              <a:t>reciprocity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29956" y="740539"/>
            <a:ext cx="8810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	</a:t>
            </a:r>
            <a:r>
              <a:rPr lang="en-US" dirty="0" smtClean="0"/>
              <a:t>In a linearly elastic medium, the particle displacement in </a:t>
            </a:r>
            <a:r>
              <a:rPr lang="en-US" i="1" dirty="0" err="1" smtClean="0"/>
              <a:t>i-th</a:t>
            </a:r>
            <a:r>
              <a:rPr lang="en-US" dirty="0" smtClean="0"/>
              <a:t> direction at point </a:t>
            </a:r>
            <a:r>
              <a:rPr lang="en-US" b="1" dirty="0" smtClean="0"/>
              <a:t>B</a:t>
            </a:r>
            <a:r>
              <a:rPr lang="en-US" dirty="0" smtClean="0"/>
              <a:t> due to a force in the </a:t>
            </a:r>
            <a:r>
              <a:rPr lang="en-US" i="1" dirty="0" smtClean="0"/>
              <a:t>j-</a:t>
            </a:r>
            <a:r>
              <a:rPr lang="en-US" i="1" dirty="0" err="1" smtClean="0"/>
              <a:t>th</a:t>
            </a:r>
            <a:r>
              <a:rPr lang="en-US" dirty="0" smtClean="0"/>
              <a:t> direction at </a:t>
            </a:r>
            <a:r>
              <a:rPr lang="en-US" b="1" dirty="0" smtClean="0"/>
              <a:t>A</a:t>
            </a:r>
            <a:r>
              <a:rPr lang="en-US" dirty="0" smtClean="0"/>
              <a:t> is equivalent to the particle displacement at </a:t>
            </a:r>
            <a:r>
              <a:rPr lang="en-US" b="1" dirty="0" smtClean="0"/>
              <a:t>A</a:t>
            </a:r>
            <a:r>
              <a:rPr lang="en-US" dirty="0" smtClean="0"/>
              <a:t> in the </a:t>
            </a:r>
            <a:r>
              <a:rPr lang="en-US" i="1" dirty="0"/>
              <a:t>j</a:t>
            </a:r>
            <a:r>
              <a:rPr lang="en-US" i="1" dirty="0" smtClean="0"/>
              <a:t>-</a:t>
            </a:r>
            <a:r>
              <a:rPr lang="en-US" i="1" dirty="0" err="1" smtClean="0"/>
              <a:t>th</a:t>
            </a:r>
            <a:r>
              <a:rPr lang="en-US" i="1" dirty="0" smtClean="0"/>
              <a:t> </a:t>
            </a:r>
            <a:r>
              <a:rPr lang="en-US" dirty="0" smtClean="0"/>
              <a:t>direction due to a force at </a:t>
            </a:r>
            <a:r>
              <a:rPr lang="en-US" b="1" dirty="0" smtClean="0"/>
              <a:t>B</a:t>
            </a:r>
            <a:r>
              <a:rPr lang="en-US" dirty="0" smtClean="0"/>
              <a:t> in the </a:t>
            </a:r>
            <a:r>
              <a:rPr lang="en-US" i="1" dirty="0" err="1"/>
              <a:t>i</a:t>
            </a:r>
            <a:r>
              <a:rPr lang="en-US" i="1" dirty="0" err="1" smtClean="0"/>
              <a:t>-th</a:t>
            </a:r>
            <a:r>
              <a:rPr lang="en-US" dirty="0" smtClean="0"/>
              <a:t> direction.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2279" y="2600769"/>
            <a:ext cx="5926236" cy="538749"/>
          </a:xfrm>
          <a:prstGeom prst="rect">
            <a:avLst/>
          </a:prstGeom>
        </p:spPr>
      </p:pic>
      <p:sp>
        <p:nvSpPr>
          <p:cNvPr id="4" name="Left Brace 3"/>
          <p:cNvSpPr/>
          <p:nvPr/>
        </p:nvSpPr>
        <p:spPr>
          <a:xfrm rot="16200000">
            <a:off x="3791135" y="2680913"/>
            <a:ext cx="141117" cy="917209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259744" y="3128664"/>
            <a:ext cx="1236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s</a:t>
            </a:r>
            <a:r>
              <a:rPr lang="en-US" dirty="0" smtClean="0">
                <a:solidFill>
                  <a:schemeClr val="accent1"/>
                </a:solidFill>
              </a:rPr>
              <a:t>ource at A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8" name="Left Brace 7"/>
          <p:cNvSpPr/>
          <p:nvPr/>
        </p:nvSpPr>
        <p:spPr>
          <a:xfrm rot="16200000">
            <a:off x="6852682" y="2680913"/>
            <a:ext cx="141117" cy="917209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340568" y="3128664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source at B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1" name="Left Brace 10"/>
          <p:cNvSpPr/>
          <p:nvPr/>
        </p:nvSpPr>
        <p:spPr>
          <a:xfrm rot="5400000" flipV="1">
            <a:off x="2597512" y="2192921"/>
            <a:ext cx="141117" cy="917209"/>
          </a:xfrm>
          <a:prstGeom prst="leftBrac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036793" y="2211635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receiver at B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3" name="Left Brace 12"/>
          <p:cNvSpPr/>
          <p:nvPr/>
        </p:nvSpPr>
        <p:spPr>
          <a:xfrm rot="5400000" flipV="1">
            <a:off x="5675381" y="2192921"/>
            <a:ext cx="141117" cy="917209"/>
          </a:xfrm>
          <a:prstGeom prst="leftBrac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114662" y="2211635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receiver at A</a:t>
            </a:r>
            <a:endParaRPr lang="en-US" dirty="0">
              <a:solidFill>
                <a:schemeClr val="accent2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2058503" y="3144952"/>
            <a:ext cx="0" cy="447765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508848" y="3625280"/>
            <a:ext cx="1313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force in </a:t>
            </a:r>
            <a:r>
              <a:rPr lang="en-US" i="1" dirty="0" smtClean="0">
                <a:solidFill>
                  <a:schemeClr val="accent3"/>
                </a:solidFill>
              </a:rPr>
              <a:t>j-</a:t>
            </a:r>
            <a:r>
              <a:rPr lang="en-US" i="1" dirty="0" err="1" smtClean="0">
                <a:solidFill>
                  <a:schemeClr val="accent3"/>
                </a:solidFill>
              </a:rPr>
              <a:t>th</a:t>
            </a:r>
            <a:endParaRPr lang="en-US" i="1" dirty="0">
              <a:solidFill>
                <a:schemeClr val="accent3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5180018" y="3145395"/>
            <a:ext cx="0" cy="447765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630363" y="3625723"/>
            <a:ext cx="1311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force in </a:t>
            </a:r>
            <a:r>
              <a:rPr lang="en-US" i="1" dirty="0" err="1">
                <a:solidFill>
                  <a:schemeClr val="accent3"/>
                </a:solidFill>
              </a:rPr>
              <a:t>i</a:t>
            </a:r>
            <a:r>
              <a:rPr lang="en-US" i="1" dirty="0" err="1" smtClean="0">
                <a:solidFill>
                  <a:schemeClr val="accent3"/>
                </a:solidFill>
              </a:rPr>
              <a:t>-th</a:t>
            </a:r>
            <a:endParaRPr lang="en-US" i="1" dirty="0">
              <a:solidFill>
                <a:schemeClr val="accent3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939527" y="2274319"/>
            <a:ext cx="0" cy="447765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044494" y="2274319"/>
            <a:ext cx="0" cy="447765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263910" y="1927139"/>
            <a:ext cx="1589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receiver in </a:t>
            </a:r>
            <a:r>
              <a:rPr lang="en-US" i="1" dirty="0" err="1">
                <a:solidFill>
                  <a:schemeClr val="accent3"/>
                </a:solidFill>
              </a:rPr>
              <a:t>i</a:t>
            </a:r>
            <a:r>
              <a:rPr lang="en-US" i="1" dirty="0" err="1" smtClean="0">
                <a:solidFill>
                  <a:schemeClr val="accent3"/>
                </a:solidFill>
              </a:rPr>
              <a:t>-th</a:t>
            </a:r>
            <a:endParaRPr lang="en-US" i="1" dirty="0">
              <a:solidFill>
                <a:schemeClr val="accent3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49901" y="1927139"/>
            <a:ext cx="1589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receiver in </a:t>
            </a:r>
            <a:r>
              <a:rPr lang="en-US" i="1" dirty="0" smtClean="0">
                <a:solidFill>
                  <a:schemeClr val="accent3"/>
                </a:solidFill>
              </a:rPr>
              <a:t>j-</a:t>
            </a:r>
            <a:r>
              <a:rPr lang="en-US" i="1" dirty="0" err="1" smtClean="0">
                <a:solidFill>
                  <a:schemeClr val="accent3"/>
                </a:solidFill>
              </a:rPr>
              <a:t>th</a:t>
            </a:r>
            <a:endParaRPr lang="en-US" i="1" dirty="0">
              <a:solidFill>
                <a:schemeClr val="accent3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773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17</a:t>
            </a:fld>
            <a:endParaRPr lang="en-US"/>
          </a:p>
        </p:txBody>
      </p:sp>
      <p:sp>
        <p:nvSpPr>
          <p:cNvPr id="44" name="Title 1"/>
          <p:cNvSpPr>
            <a:spLocks noGrp="1"/>
          </p:cNvSpPr>
          <p:nvPr>
            <p:ph type="title"/>
          </p:nvPr>
        </p:nvSpPr>
        <p:spPr>
          <a:xfrm>
            <a:off x="129955" y="103802"/>
            <a:ext cx="8229600" cy="443573"/>
          </a:xfrm>
        </p:spPr>
        <p:txBody>
          <a:bodyPr>
            <a:normAutofit fontScale="90000"/>
          </a:bodyPr>
          <a:lstStyle/>
          <a:p>
            <a:r>
              <a:rPr lang="en-US" dirty="0"/>
              <a:t>Chapter 3 </a:t>
            </a:r>
            <a:r>
              <a:rPr lang="mr-IN" dirty="0"/>
              <a:t>–</a:t>
            </a:r>
            <a:r>
              <a:rPr lang="en-US" dirty="0"/>
              <a:t> Spatial </a:t>
            </a:r>
            <a:r>
              <a:rPr lang="en-US" dirty="0" smtClean="0"/>
              <a:t>reciprocity - hydrophone</a:t>
            </a:r>
            <a:endParaRPr lang="en-US" dirty="0"/>
          </a:p>
        </p:txBody>
      </p:sp>
      <p:grpSp>
        <p:nvGrpSpPr>
          <p:cNvPr id="24" name="Group 23"/>
          <p:cNvGrpSpPr/>
          <p:nvPr/>
        </p:nvGrpSpPr>
        <p:grpSpPr>
          <a:xfrm>
            <a:off x="1109527" y="1479290"/>
            <a:ext cx="6929308" cy="3188848"/>
            <a:chOff x="1186286" y="1032712"/>
            <a:chExt cx="6929308" cy="3188848"/>
          </a:xfrm>
        </p:grpSpPr>
        <p:sp>
          <p:nvSpPr>
            <p:cNvPr id="25" name="Rectangle 24"/>
            <p:cNvSpPr/>
            <p:nvPr/>
          </p:nvSpPr>
          <p:spPr>
            <a:xfrm>
              <a:off x="1186286" y="1032712"/>
              <a:ext cx="6929308" cy="13048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186286" y="2337558"/>
              <a:ext cx="6929308" cy="1884002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Rectangle 30"/>
          <p:cNvSpPr/>
          <p:nvPr/>
        </p:nvSpPr>
        <p:spPr>
          <a:xfrm>
            <a:off x="5796606" y="2693425"/>
            <a:ext cx="139563" cy="90711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Explosion 2 52"/>
          <p:cNvSpPr/>
          <p:nvPr/>
        </p:nvSpPr>
        <p:spPr>
          <a:xfrm>
            <a:off x="3971370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3" name="Straight Arrow Connector 82"/>
          <p:cNvCxnSpPr>
            <a:stCxn id="53" idx="0"/>
          </p:cNvCxnSpPr>
          <p:nvPr/>
        </p:nvCxnSpPr>
        <p:spPr>
          <a:xfrm flipH="1" flipV="1">
            <a:off x="4038600" y="1276350"/>
            <a:ext cx="1864" cy="2233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 rot="5400000" flipH="1" flipV="1">
            <a:off x="4191001" y="1470416"/>
            <a:ext cx="1864" cy="2233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rot="10800000" flipH="1" flipV="1">
            <a:off x="4039532" y="1628927"/>
            <a:ext cx="1864" cy="2233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 rot="16200000" flipH="1" flipV="1">
            <a:off x="3858772" y="1467634"/>
            <a:ext cx="1864" cy="2233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4124881" y="1639781"/>
            <a:ext cx="11315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V</a:t>
            </a:r>
            <a:r>
              <a:rPr lang="en-US" sz="2800" baseline="-25000" dirty="0" err="1" smtClean="0"/>
              <a:t>x</a:t>
            </a:r>
            <a:r>
              <a:rPr lang="en-US" sz="2800" dirty="0" smtClean="0"/>
              <a:t> + </a:t>
            </a:r>
            <a:r>
              <a:rPr lang="en-US" sz="2800" dirty="0" err="1" smtClean="0"/>
              <a:t>V</a:t>
            </a:r>
            <a:r>
              <a:rPr lang="en-US" sz="2800" baseline="-25000" dirty="0" err="1" smtClean="0"/>
              <a:t>z</a:t>
            </a:r>
            <a:endParaRPr lang="en-US" sz="2800" baseline="-25000" dirty="0"/>
          </a:p>
        </p:txBody>
      </p:sp>
      <p:sp>
        <p:nvSpPr>
          <p:cNvPr id="88" name="TextBox 87"/>
          <p:cNvSpPr txBox="1"/>
          <p:nvPr/>
        </p:nvSpPr>
        <p:spPr>
          <a:xfrm>
            <a:off x="5796606" y="2784136"/>
            <a:ext cx="13041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σ</a:t>
            </a:r>
            <a:r>
              <a:rPr lang="en-US" sz="2800" baseline="-25000" dirty="0" err="1" smtClean="0"/>
              <a:t>xx</a:t>
            </a:r>
            <a:r>
              <a:rPr lang="en-US" sz="2800" dirty="0" smtClean="0"/>
              <a:t> + </a:t>
            </a:r>
            <a:r>
              <a:rPr lang="en-US" sz="2800" dirty="0" err="1" smtClean="0"/>
              <a:t>σ</a:t>
            </a:r>
            <a:r>
              <a:rPr lang="en-US" sz="2800" baseline="-25000" dirty="0" err="1" smtClean="0"/>
              <a:t>zz</a:t>
            </a:r>
            <a:endParaRPr lang="en-US" sz="2800" baseline="-25000" dirty="0"/>
          </a:p>
        </p:txBody>
      </p:sp>
      <p:sp>
        <p:nvSpPr>
          <p:cNvPr id="89" name="TextBox 88"/>
          <p:cNvSpPr txBox="1"/>
          <p:nvPr/>
        </p:nvSpPr>
        <p:spPr>
          <a:xfrm>
            <a:off x="1109527" y="868184"/>
            <a:ext cx="2246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forward problem: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445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/>
          <p:cNvGrpSpPr/>
          <p:nvPr/>
        </p:nvGrpSpPr>
        <p:grpSpPr>
          <a:xfrm>
            <a:off x="1109527" y="1479290"/>
            <a:ext cx="6929308" cy="3188848"/>
            <a:chOff x="1186286" y="1032712"/>
            <a:chExt cx="6929308" cy="3188848"/>
          </a:xfrm>
        </p:grpSpPr>
        <p:sp>
          <p:nvSpPr>
            <p:cNvPr id="25" name="Rectangle 24"/>
            <p:cNvSpPr/>
            <p:nvPr/>
          </p:nvSpPr>
          <p:spPr>
            <a:xfrm>
              <a:off x="1186286" y="1032712"/>
              <a:ext cx="6929308" cy="13048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186286" y="2337558"/>
              <a:ext cx="6929308" cy="1884002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3971370" y="1517181"/>
            <a:ext cx="139563" cy="90711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971370" y="1607892"/>
            <a:ext cx="13041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σ</a:t>
            </a:r>
            <a:r>
              <a:rPr lang="en-US" sz="2800" baseline="-25000" dirty="0" err="1" smtClean="0"/>
              <a:t>xx</a:t>
            </a:r>
            <a:r>
              <a:rPr lang="en-US" sz="2800" dirty="0" smtClean="0"/>
              <a:t> + </a:t>
            </a:r>
            <a:r>
              <a:rPr lang="en-US" sz="2800" dirty="0" err="1" smtClean="0"/>
              <a:t>σ</a:t>
            </a:r>
            <a:r>
              <a:rPr lang="en-US" sz="2800" baseline="-25000" dirty="0" err="1" smtClean="0"/>
              <a:t>zz</a:t>
            </a:r>
            <a:endParaRPr lang="en-US" sz="2800" baseline="-25000" dirty="0"/>
          </a:p>
        </p:txBody>
      </p:sp>
      <p:sp>
        <p:nvSpPr>
          <p:cNvPr id="18" name="Explosion 2 17"/>
          <p:cNvSpPr/>
          <p:nvPr/>
        </p:nvSpPr>
        <p:spPr>
          <a:xfrm>
            <a:off x="5782658" y="2652333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>
            <a:stCxn id="18" idx="0"/>
          </p:cNvCxnSpPr>
          <p:nvPr/>
        </p:nvCxnSpPr>
        <p:spPr>
          <a:xfrm flipH="1" flipV="1">
            <a:off x="5849888" y="2442413"/>
            <a:ext cx="1864" cy="2233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 flipH="1" flipV="1">
            <a:off x="6002289" y="2636479"/>
            <a:ext cx="1864" cy="2233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0800000" flipH="1" flipV="1">
            <a:off x="5850820" y="2794990"/>
            <a:ext cx="1864" cy="2233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6200000" flipH="1" flipV="1">
            <a:off x="5670060" y="2633697"/>
            <a:ext cx="1864" cy="2233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936169" y="2805844"/>
            <a:ext cx="11315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V</a:t>
            </a:r>
            <a:r>
              <a:rPr lang="en-US" sz="2800" baseline="-25000" dirty="0" err="1" smtClean="0"/>
              <a:t>x</a:t>
            </a:r>
            <a:r>
              <a:rPr lang="en-US" sz="2800" dirty="0" smtClean="0"/>
              <a:t> + </a:t>
            </a:r>
            <a:r>
              <a:rPr lang="en-US" sz="2800" dirty="0" err="1" smtClean="0"/>
              <a:t>V</a:t>
            </a:r>
            <a:r>
              <a:rPr lang="en-US" sz="2800" baseline="-25000" dirty="0" err="1" smtClean="0"/>
              <a:t>z</a:t>
            </a:r>
            <a:endParaRPr lang="en-US" sz="2800" baseline="-25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18</a:t>
            </a:fld>
            <a:endParaRPr lang="en-US"/>
          </a:p>
        </p:txBody>
      </p:sp>
      <p:sp>
        <p:nvSpPr>
          <p:cNvPr id="44" name="Title 1"/>
          <p:cNvSpPr>
            <a:spLocks noGrp="1"/>
          </p:cNvSpPr>
          <p:nvPr>
            <p:ph type="title"/>
          </p:nvPr>
        </p:nvSpPr>
        <p:spPr>
          <a:xfrm>
            <a:off x="129955" y="103802"/>
            <a:ext cx="8229600" cy="443573"/>
          </a:xfrm>
        </p:spPr>
        <p:txBody>
          <a:bodyPr>
            <a:normAutofit fontScale="90000"/>
          </a:bodyPr>
          <a:lstStyle/>
          <a:p>
            <a:r>
              <a:rPr lang="en-US" dirty="0"/>
              <a:t>Chapter 3 </a:t>
            </a:r>
            <a:r>
              <a:rPr lang="mr-IN" dirty="0"/>
              <a:t>–</a:t>
            </a:r>
            <a:r>
              <a:rPr lang="en-US" dirty="0"/>
              <a:t> Spatial </a:t>
            </a:r>
            <a:r>
              <a:rPr lang="en-US" dirty="0" smtClean="0"/>
              <a:t>reciprocity - hydrophone</a:t>
            </a:r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>
            <a:off x="1109527" y="868184"/>
            <a:ext cx="2426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reciprocal problem: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033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19</a:t>
            </a:fld>
            <a:endParaRPr lang="en-US"/>
          </a:p>
        </p:txBody>
      </p:sp>
      <p:sp>
        <p:nvSpPr>
          <p:cNvPr id="44" name="Title 1"/>
          <p:cNvSpPr>
            <a:spLocks noGrp="1"/>
          </p:cNvSpPr>
          <p:nvPr>
            <p:ph type="title"/>
          </p:nvPr>
        </p:nvSpPr>
        <p:spPr>
          <a:xfrm>
            <a:off x="129955" y="103802"/>
            <a:ext cx="8229600" cy="443573"/>
          </a:xfrm>
        </p:spPr>
        <p:txBody>
          <a:bodyPr>
            <a:normAutofit fontScale="90000"/>
          </a:bodyPr>
          <a:lstStyle/>
          <a:p>
            <a:r>
              <a:rPr lang="en-US" dirty="0"/>
              <a:t>Chapter 3 </a:t>
            </a:r>
            <a:r>
              <a:rPr lang="mr-IN" dirty="0"/>
              <a:t>–</a:t>
            </a:r>
            <a:r>
              <a:rPr lang="en-US" dirty="0"/>
              <a:t> Spatial </a:t>
            </a:r>
            <a:r>
              <a:rPr lang="en-US" dirty="0" smtClean="0"/>
              <a:t>reciprocity - geophone</a:t>
            </a:r>
            <a:endParaRPr lang="en-US" dirty="0"/>
          </a:p>
        </p:txBody>
      </p:sp>
      <p:grpSp>
        <p:nvGrpSpPr>
          <p:cNvPr id="24" name="Group 23"/>
          <p:cNvGrpSpPr/>
          <p:nvPr/>
        </p:nvGrpSpPr>
        <p:grpSpPr>
          <a:xfrm>
            <a:off x="1109527" y="1479290"/>
            <a:ext cx="6929308" cy="3188848"/>
            <a:chOff x="1186286" y="1032712"/>
            <a:chExt cx="6929308" cy="3188848"/>
          </a:xfrm>
        </p:grpSpPr>
        <p:sp>
          <p:nvSpPr>
            <p:cNvPr id="25" name="Rectangle 24"/>
            <p:cNvSpPr/>
            <p:nvPr/>
          </p:nvSpPr>
          <p:spPr>
            <a:xfrm>
              <a:off x="1186286" y="1032712"/>
              <a:ext cx="6929308" cy="13048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186286" y="2337558"/>
              <a:ext cx="6929308" cy="1884002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Rectangle 30"/>
          <p:cNvSpPr/>
          <p:nvPr/>
        </p:nvSpPr>
        <p:spPr>
          <a:xfrm>
            <a:off x="5796606" y="2693425"/>
            <a:ext cx="139563" cy="90711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Explosion 2 52"/>
          <p:cNvSpPr/>
          <p:nvPr/>
        </p:nvSpPr>
        <p:spPr>
          <a:xfrm>
            <a:off x="3971370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3" name="Straight Arrow Connector 82"/>
          <p:cNvCxnSpPr>
            <a:stCxn id="53" idx="0"/>
          </p:cNvCxnSpPr>
          <p:nvPr/>
        </p:nvCxnSpPr>
        <p:spPr>
          <a:xfrm flipH="1" flipV="1">
            <a:off x="4038600" y="1276350"/>
            <a:ext cx="1864" cy="2233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 rot="5400000" flipH="1" flipV="1">
            <a:off x="4191001" y="1470416"/>
            <a:ext cx="1864" cy="2233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rot="10800000" flipH="1" flipV="1">
            <a:off x="4039532" y="1628927"/>
            <a:ext cx="1864" cy="2233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 rot="16200000" flipH="1" flipV="1">
            <a:off x="3858772" y="1467634"/>
            <a:ext cx="1864" cy="2233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4124881" y="1639781"/>
            <a:ext cx="11315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V</a:t>
            </a:r>
            <a:r>
              <a:rPr lang="en-US" sz="2800" baseline="-25000" dirty="0" err="1" smtClean="0"/>
              <a:t>x</a:t>
            </a:r>
            <a:r>
              <a:rPr lang="en-US" sz="2800" dirty="0" smtClean="0"/>
              <a:t> + </a:t>
            </a:r>
            <a:r>
              <a:rPr lang="en-US" sz="2800" dirty="0" err="1" smtClean="0"/>
              <a:t>V</a:t>
            </a:r>
            <a:r>
              <a:rPr lang="en-US" sz="2800" baseline="-25000" dirty="0" err="1" smtClean="0"/>
              <a:t>z</a:t>
            </a:r>
            <a:endParaRPr lang="en-US" sz="2800" baseline="-25000" dirty="0"/>
          </a:p>
        </p:txBody>
      </p:sp>
      <p:sp>
        <p:nvSpPr>
          <p:cNvPr id="89" name="TextBox 88"/>
          <p:cNvSpPr txBox="1"/>
          <p:nvPr/>
        </p:nvSpPr>
        <p:spPr>
          <a:xfrm>
            <a:off x="1109527" y="868184"/>
            <a:ext cx="2246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forward problem: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 rot="10800000" flipH="1" flipV="1">
            <a:off x="5874483" y="2794990"/>
            <a:ext cx="1864" cy="2233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892749" y="2700481"/>
            <a:ext cx="4829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V</a:t>
            </a:r>
            <a:r>
              <a:rPr lang="en-US" sz="2800" baseline="-25000" dirty="0" err="1" smtClean="0"/>
              <a:t>z</a:t>
            </a:r>
            <a:endParaRPr lang="en-US" sz="2800" baseline="-25000" dirty="0"/>
          </a:p>
        </p:txBody>
      </p:sp>
      <p:cxnSp>
        <p:nvCxnSpPr>
          <p:cNvPr id="18" name="Straight Arrow Connector 17"/>
          <p:cNvCxnSpPr/>
          <p:nvPr/>
        </p:nvCxnSpPr>
        <p:spPr>
          <a:xfrm rot="5400000" flipH="1" flipV="1">
            <a:off x="6046903" y="2630052"/>
            <a:ext cx="1864" cy="2233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134228" y="2271770"/>
            <a:ext cx="492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V</a:t>
            </a:r>
            <a:r>
              <a:rPr lang="en-US" sz="2800" baseline="-25000" dirty="0" err="1" smtClean="0"/>
              <a:t>x</a:t>
            </a:r>
            <a:endParaRPr lang="en-US" sz="2800" baseline="-25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4666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2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109527" y="1479290"/>
            <a:ext cx="6929308" cy="3188848"/>
            <a:chOff x="1186286" y="1032712"/>
            <a:chExt cx="6929308" cy="3188848"/>
          </a:xfrm>
        </p:grpSpPr>
        <p:sp>
          <p:nvSpPr>
            <p:cNvPr id="3" name="Rectangle 2"/>
            <p:cNvSpPr/>
            <p:nvPr/>
          </p:nvSpPr>
          <p:spPr>
            <a:xfrm>
              <a:off x="1186286" y="1032712"/>
              <a:ext cx="6929308" cy="13048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186286" y="2337558"/>
              <a:ext cx="6929308" cy="1884002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Rectangle 22"/>
          <p:cNvSpPr/>
          <p:nvPr/>
        </p:nvSpPr>
        <p:spPr>
          <a:xfrm>
            <a:off x="2142292" y="2693425"/>
            <a:ext cx="139563" cy="90711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3062289" y="2693425"/>
            <a:ext cx="139563" cy="90711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3971457" y="2692314"/>
            <a:ext cx="139563" cy="90711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879961" y="2693425"/>
            <a:ext cx="139563" cy="90711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5796606" y="2693425"/>
            <a:ext cx="139563" cy="90711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6708725" y="2692314"/>
            <a:ext cx="139563" cy="90711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Explosion 2 16"/>
          <p:cNvSpPr/>
          <p:nvPr/>
        </p:nvSpPr>
        <p:spPr>
          <a:xfrm>
            <a:off x="1371210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Explosion 2 17"/>
          <p:cNvSpPr/>
          <p:nvPr/>
        </p:nvSpPr>
        <p:spPr>
          <a:xfrm>
            <a:off x="1500309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Explosion 2 18"/>
          <p:cNvSpPr/>
          <p:nvPr/>
        </p:nvSpPr>
        <p:spPr>
          <a:xfrm>
            <a:off x="1637945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Explosion 2 19"/>
          <p:cNvSpPr/>
          <p:nvPr/>
        </p:nvSpPr>
        <p:spPr>
          <a:xfrm>
            <a:off x="1777829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Explosion 2 25"/>
          <p:cNvSpPr/>
          <p:nvPr/>
        </p:nvSpPr>
        <p:spPr>
          <a:xfrm>
            <a:off x="1920704" y="1485159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Explosion 2 26"/>
          <p:cNvSpPr/>
          <p:nvPr/>
        </p:nvSpPr>
        <p:spPr>
          <a:xfrm>
            <a:off x="2049803" y="1485159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Explosion 2 27"/>
          <p:cNvSpPr/>
          <p:nvPr/>
        </p:nvSpPr>
        <p:spPr>
          <a:xfrm>
            <a:off x="2187439" y="1485159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Explosion 2 28"/>
          <p:cNvSpPr/>
          <p:nvPr/>
        </p:nvSpPr>
        <p:spPr>
          <a:xfrm>
            <a:off x="2327323" y="1485159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Explosion 2 29"/>
          <p:cNvSpPr/>
          <p:nvPr/>
        </p:nvSpPr>
        <p:spPr>
          <a:xfrm>
            <a:off x="2468938" y="1487381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Explosion 2 30"/>
          <p:cNvSpPr/>
          <p:nvPr/>
        </p:nvSpPr>
        <p:spPr>
          <a:xfrm>
            <a:off x="2598037" y="1487381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Explosion 2 31"/>
          <p:cNvSpPr/>
          <p:nvPr/>
        </p:nvSpPr>
        <p:spPr>
          <a:xfrm>
            <a:off x="2735673" y="1487381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Explosion 2 32"/>
          <p:cNvSpPr/>
          <p:nvPr/>
        </p:nvSpPr>
        <p:spPr>
          <a:xfrm>
            <a:off x="2875557" y="1487381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Explosion 2 34"/>
          <p:cNvSpPr/>
          <p:nvPr/>
        </p:nvSpPr>
        <p:spPr>
          <a:xfrm>
            <a:off x="3018432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Explosion 2 38"/>
          <p:cNvSpPr/>
          <p:nvPr/>
        </p:nvSpPr>
        <p:spPr>
          <a:xfrm>
            <a:off x="3147531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Explosion 2 39"/>
          <p:cNvSpPr/>
          <p:nvPr/>
        </p:nvSpPr>
        <p:spPr>
          <a:xfrm>
            <a:off x="3285167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Explosion 2 40"/>
          <p:cNvSpPr/>
          <p:nvPr/>
        </p:nvSpPr>
        <p:spPr>
          <a:xfrm>
            <a:off x="3425051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Explosion 2 41"/>
          <p:cNvSpPr/>
          <p:nvPr/>
        </p:nvSpPr>
        <p:spPr>
          <a:xfrm>
            <a:off x="3564751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Explosion 2 42"/>
          <p:cNvSpPr/>
          <p:nvPr/>
        </p:nvSpPr>
        <p:spPr>
          <a:xfrm>
            <a:off x="3693850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Explosion 2 43"/>
          <p:cNvSpPr/>
          <p:nvPr/>
        </p:nvSpPr>
        <p:spPr>
          <a:xfrm>
            <a:off x="3831486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Explosion 2 45"/>
          <p:cNvSpPr/>
          <p:nvPr/>
        </p:nvSpPr>
        <p:spPr>
          <a:xfrm>
            <a:off x="3971370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Explosion 2 46"/>
          <p:cNvSpPr/>
          <p:nvPr/>
        </p:nvSpPr>
        <p:spPr>
          <a:xfrm>
            <a:off x="4114245" y="1485159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Explosion 2 47"/>
          <p:cNvSpPr/>
          <p:nvPr/>
        </p:nvSpPr>
        <p:spPr>
          <a:xfrm>
            <a:off x="4243344" y="1485159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Explosion 2 48"/>
          <p:cNvSpPr/>
          <p:nvPr/>
        </p:nvSpPr>
        <p:spPr>
          <a:xfrm>
            <a:off x="4380980" y="1485159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Explosion 2 49"/>
          <p:cNvSpPr/>
          <p:nvPr/>
        </p:nvSpPr>
        <p:spPr>
          <a:xfrm>
            <a:off x="4520864" y="1485159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Explosion 2 50"/>
          <p:cNvSpPr/>
          <p:nvPr/>
        </p:nvSpPr>
        <p:spPr>
          <a:xfrm>
            <a:off x="4662479" y="1487381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Explosion 2 51"/>
          <p:cNvSpPr/>
          <p:nvPr/>
        </p:nvSpPr>
        <p:spPr>
          <a:xfrm>
            <a:off x="4791578" y="1487381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Explosion 2 52"/>
          <p:cNvSpPr/>
          <p:nvPr/>
        </p:nvSpPr>
        <p:spPr>
          <a:xfrm>
            <a:off x="4929214" y="1487381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Explosion 2 53"/>
          <p:cNvSpPr/>
          <p:nvPr/>
        </p:nvSpPr>
        <p:spPr>
          <a:xfrm>
            <a:off x="5069098" y="1487381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Explosion 2 54"/>
          <p:cNvSpPr/>
          <p:nvPr/>
        </p:nvSpPr>
        <p:spPr>
          <a:xfrm>
            <a:off x="5211973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Explosion 2 55"/>
          <p:cNvSpPr/>
          <p:nvPr/>
        </p:nvSpPr>
        <p:spPr>
          <a:xfrm>
            <a:off x="5341072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Explosion 2 56"/>
          <p:cNvSpPr/>
          <p:nvPr/>
        </p:nvSpPr>
        <p:spPr>
          <a:xfrm>
            <a:off x="5478708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Explosion 2 57"/>
          <p:cNvSpPr/>
          <p:nvPr/>
        </p:nvSpPr>
        <p:spPr>
          <a:xfrm>
            <a:off x="5618592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Explosion 2 58"/>
          <p:cNvSpPr/>
          <p:nvPr/>
        </p:nvSpPr>
        <p:spPr>
          <a:xfrm>
            <a:off x="5759740" y="1482937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Explosion 2 59"/>
          <p:cNvSpPr/>
          <p:nvPr/>
        </p:nvSpPr>
        <p:spPr>
          <a:xfrm>
            <a:off x="5888839" y="1482937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Explosion 2 60"/>
          <p:cNvSpPr/>
          <p:nvPr/>
        </p:nvSpPr>
        <p:spPr>
          <a:xfrm>
            <a:off x="6026475" y="1482937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Explosion 2 61"/>
          <p:cNvSpPr/>
          <p:nvPr/>
        </p:nvSpPr>
        <p:spPr>
          <a:xfrm>
            <a:off x="6166359" y="1482937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Explosion 2 62"/>
          <p:cNvSpPr/>
          <p:nvPr/>
        </p:nvSpPr>
        <p:spPr>
          <a:xfrm>
            <a:off x="6309234" y="1481826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Explosion 2 63"/>
          <p:cNvSpPr/>
          <p:nvPr/>
        </p:nvSpPr>
        <p:spPr>
          <a:xfrm>
            <a:off x="6438333" y="1481826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Explosion 2 64"/>
          <p:cNvSpPr/>
          <p:nvPr/>
        </p:nvSpPr>
        <p:spPr>
          <a:xfrm>
            <a:off x="6575969" y="1481826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Explosion 2 65"/>
          <p:cNvSpPr/>
          <p:nvPr/>
        </p:nvSpPr>
        <p:spPr>
          <a:xfrm>
            <a:off x="6715853" y="1481826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Explosion 2 66"/>
          <p:cNvSpPr/>
          <p:nvPr/>
        </p:nvSpPr>
        <p:spPr>
          <a:xfrm>
            <a:off x="6857468" y="1484048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Explosion 2 67"/>
          <p:cNvSpPr/>
          <p:nvPr/>
        </p:nvSpPr>
        <p:spPr>
          <a:xfrm>
            <a:off x="6986567" y="1484048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Explosion 2 68"/>
          <p:cNvSpPr/>
          <p:nvPr/>
        </p:nvSpPr>
        <p:spPr>
          <a:xfrm>
            <a:off x="7124203" y="1484048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Explosion 2 69"/>
          <p:cNvSpPr/>
          <p:nvPr/>
        </p:nvSpPr>
        <p:spPr>
          <a:xfrm>
            <a:off x="7264087" y="1484048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Explosion 2 70"/>
          <p:cNvSpPr/>
          <p:nvPr/>
        </p:nvSpPr>
        <p:spPr>
          <a:xfrm>
            <a:off x="7406962" y="1482937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Explosion 2 71"/>
          <p:cNvSpPr/>
          <p:nvPr/>
        </p:nvSpPr>
        <p:spPr>
          <a:xfrm>
            <a:off x="7536061" y="1482937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Explosion 2 72"/>
          <p:cNvSpPr/>
          <p:nvPr/>
        </p:nvSpPr>
        <p:spPr>
          <a:xfrm>
            <a:off x="7673697" y="1482937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Explosion 2 73"/>
          <p:cNvSpPr/>
          <p:nvPr/>
        </p:nvSpPr>
        <p:spPr>
          <a:xfrm>
            <a:off x="7813581" y="1482937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itle 1"/>
          <p:cNvSpPr>
            <a:spLocks noGrp="1"/>
          </p:cNvSpPr>
          <p:nvPr>
            <p:ph type="title"/>
          </p:nvPr>
        </p:nvSpPr>
        <p:spPr>
          <a:xfrm>
            <a:off x="129955" y="146304"/>
            <a:ext cx="8229600" cy="44357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Chapter 3 </a:t>
            </a:r>
            <a:r>
              <a:rPr lang="mr-IN" dirty="0" smtClean="0"/>
              <a:t>–</a:t>
            </a:r>
            <a:r>
              <a:rPr lang="en-US" dirty="0" smtClean="0"/>
              <a:t> Reciprocity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594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/>
          <p:cNvGrpSpPr/>
          <p:nvPr/>
        </p:nvGrpSpPr>
        <p:grpSpPr>
          <a:xfrm>
            <a:off x="1109527" y="1479290"/>
            <a:ext cx="6929308" cy="3188848"/>
            <a:chOff x="1186286" y="1032712"/>
            <a:chExt cx="6929308" cy="3188848"/>
          </a:xfrm>
        </p:grpSpPr>
        <p:sp>
          <p:nvSpPr>
            <p:cNvPr id="25" name="Rectangle 24"/>
            <p:cNvSpPr/>
            <p:nvPr/>
          </p:nvSpPr>
          <p:spPr>
            <a:xfrm>
              <a:off x="1186286" y="1032712"/>
              <a:ext cx="6929308" cy="13048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186286" y="2337558"/>
              <a:ext cx="6929308" cy="1884002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3971370" y="1517181"/>
            <a:ext cx="139563" cy="90711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Explosion 2 17"/>
          <p:cNvSpPr/>
          <p:nvPr/>
        </p:nvSpPr>
        <p:spPr>
          <a:xfrm>
            <a:off x="5782658" y="2652333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>
            <a:stCxn id="18" idx="0"/>
          </p:cNvCxnSpPr>
          <p:nvPr/>
        </p:nvCxnSpPr>
        <p:spPr>
          <a:xfrm flipH="1" flipV="1">
            <a:off x="5849888" y="2442413"/>
            <a:ext cx="1864" cy="2233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 flipH="1" flipV="1">
            <a:off x="6002289" y="2636479"/>
            <a:ext cx="1864" cy="2233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0800000" flipH="1" flipV="1">
            <a:off x="5850820" y="2794990"/>
            <a:ext cx="1864" cy="2233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6200000" flipH="1" flipV="1">
            <a:off x="5670060" y="2633697"/>
            <a:ext cx="1864" cy="2233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936169" y="2805844"/>
            <a:ext cx="11315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V</a:t>
            </a:r>
            <a:r>
              <a:rPr lang="en-US" sz="2800" baseline="-25000" dirty="0" err="1" smtClean="0"/>
              <a:t>x</a:t>
            </a:r>
            <a:r>
              <a:rPr lang="en-US" sz="2800" dirty="0" smtClean="0"/>
              <a:t> + </a:t>
            </a:r>
            <a:r>
              <a:rPr lang="en-US" sz="2800" dirty="0" err="1" smtClean="0"/>
              <a:t>V</a:t>
            </a:r>
            <a:r>
              <a:rPr lang="en-US" sz="2800" baseline="-25000" dirty="0" err="1" smtClean="0"/>
              <a:t>z</a:t>
            </a:r>
            <a:endParaRPr lang="en-US" sz="2800" baseline="-25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20</a:t>
            </a:fld>
            <a:endParaRPr lang="en-US"/>
          </a:p>
        </p:txBody>
      </p:sp>
      <p:sp>
        <p:nvSpPr>
          <p:cNvPr id="44" name="Title 1"/>
          <p:cNvSpPr>
            <a:spLocks noGrp="1"/>
          </p:cNvSpPr>
          <p:nvPr>
            <p:ph type="title"/>
          </p:nvPr>
        </p:nvSpPr>
        <p:spPr>
          <a:xfrm>
            <a:off x="129955" y="103802"/>
            <a:ext cx="8229600" cy="443573"/>
          </a:xfrm>
        </p:spPr>
        <p:txBody>
          <a:bodyPr>
            <a:normAutofit fontScale="90000"/>
          </a:bodyPr>
          <a:lstStyle/>
          <a:p>
            <a:r>
              <a:rPr lang="en-US" dirty="0"/>
              <a:t>Chapter 3 </a:t>
            </a:r>
            <a:r>
              <a:rPr lang="mr-IN" dirty="0"/>
              <a:t>–</a:t>
            </a:r>
            <a:r>
              <a:rPr lang="en-US" dirty="0"/>
              <a:t> Spatial </a:t>
            </a:r>
            <a:r>
              <a:rPr lang="en-US" dirty="0" smtClean="0"/>
              <a:t>reciprocity - geophone</a:t>
            </a:r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>
            <a:off x="1109527" y="868184"/>
            <a:ext cx="2426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reciprocal problem: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 rot="10800000" flipH="1" flipV="1">
            <a:off x="4036892" y="1607892"/>
            <a:ext cx="1864" cy="2233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 flipH="1" flipV="1">
            <a:off x="4221667" y="1451423"/>
            <a:ext cx="1864" cy="2233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982225" y="1668083"/>
            <a:ext cx="4829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V</a:t>
            </a:r>
            <a:r>
              <a:rPr lang="en-US" sz="2800" baseline="-25000" dirty="0" err="1" smtClean="0"/>
              <a:t>z</a:t>
            </a:r>
            <a:endParaRPr lang="en-US" sz="2800" baseline="-25000" dirty="0"/>
          </a:p>
        </p:txBody>
      </p:sp>
      <p:sp>
        <p:nvSpPr>
          <p:cNvPr id="30" name="TextBox 29"/>
          <p:cNvSpPr txBox="1"/>
          <p:nvPr/>
        </p:nvSpPr>
        <p:spPr>
          <a:xfrm>
            <a:off x="4334265" y="1346282"/>
            <a:ext cx="492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V</a:t>
            </a:r>
            <a:r>
              <a:rPr lang="en-US" sz="2800" baseline="-25000" dirty="0" err="1" smtClean="0"/>
              <a:t>x</a:t>
            </a:r>
            <a:endParaRPr lang="en-US" sz="2800" baseline="-25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935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/>
          <p:cNvGrpSpPr/>
          <p:nvPr/>
        </p:nvGrpSpPr>
        <p:grpSpPr>
          <a:xfrm>
            <a:off x="1109527" y="1479290"/>
            <a:ext cx="6929308" cy="3188848"/>
            <a:chOff x="1186286" y="1032712"/>
            <a:chExt cx="6929308" cy="3188848"/>
          </a:xfrm>
        </p:grpSpPr>
        <p:sp>
          <p:nvSpPr>
            <p:cNvPr id="25" name="Rectangle 24"/>
            <p:cNvSpPr/>
            <p:nvPr/>
          </p:nvSpPr>
          <p:spPr>
            <a:xfrm>
              <a:off x="1186286" y="1032712"/>
              <a:ext cx="6929308" cy="13048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186286" y="2337558"/>
              <a:ext cx="6929308" cy="1884002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3971370" y="1517181"/>
            <a:ext cx="139563" cy="90711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Explosion 2 17"/>
          <p:cNvSpPr/>
          <p:nvPr/>
        </p:nvSpPr>
        <p:spPr>
          <a:xfrm>
            <a:off x="5782658" y="2652333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>
            <a:stCxn id="18" idx="0"/>
          </p:cNvCxnSpPr>
          <p:nvPr/>
        </p:nvCxnSpPr>
        <p:spPr>
          <a:xfrm flipH="1" flipV="1">
            <a:off x="5849888" y="2442413"/>
            <a:ext cx="1864" cy="2233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 flipH="1" flipV="1">
            <a:off x="6002289" y="2636479"/>
            <a:ext cx="1864" cy="2233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0800000" flipH="1" flipV="1">
            <a:off x="5850820" y="2794990"/>
            <a:ext cx="1864" cy="2233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6200000" flipH="1" flipV="1">
            <a:off x="5670060" y="2633697"/>
            <a:ext cx="1864" cy="2233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936169" y="2805844"/>
            <a:ext cx="11315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V</a:t>
            </a:r>
            <a:r>
              <a:rPr lang="en-US" sz="2800" baseline="-25000" dirty="0" err="1" smtClean="0"/>
              <a:t>x</a:t>
            </a:r>
            <a:r>
              <a:rPr lang="en-US" sz="2800" dirty="0" smtClean="0"/>
              <a:t> + </a:t>
            </a:r>
            <a:r>
              <a:rPr lang="en-US" sz="2800" dirty="0" err="1" smtClean="0"/>
              <a:t>V</a:t>
            </a:r>
            <a:r>
              <a:rPr lang="en-US" sz="2800" baseline="-25000" dirty="0" err="1" smtClean="0"/>
              <a:t>z</a:t>
            </a:r>
            <a:endParaRPr lang="en-US" sz="2800" baseline="-25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21</a:t>
            </a:fld>
            <a:endParaRPr lang="en-US"/>
          </a:p>
        </p:txBody>
      </p:sp>
      <p:sp>
        <p:nvSpPr>
          <p:cNvPr id="44" name="Title 1"/>
          <p:cNvSpPr>
            <a:spLocks noGrp="1"/>
          </p:cNvSpPr>
          <p:nvPr>
            <p:ph type="title"/>
          </p:nvPr>
        </p:nvSpPr>
        <p:spPr>
          <a:xfrm>
            <a:off x="129955" y="103802"/>
            <a:ext cx="8229600" cy="443573"/>
          </a:xfrm>
        </p:spPr>
        <p:txBody>
          <a:bodyPr>
            <a:normAutofit fontScale="90000"/>
          </a:bodyPr>
          <a:lstStyle/>
          <a:p>
            <a:r>
              <a:rPr lang="en-US" dirty="0"/>
              <a:t>Chapter 3 </a:t>
            </a:r>
            <a:r>
              <a:rPr lang="mr-IN" dirty="0"/>
              <a:t>–</a:t>
            </a:r>
            <a:r>
              <a:rPr lang="en-US" dirty="0"/>
              <a:t> Spatial </a:t>
            </a:r>
            <a:r>
              <a:rPr lang="en-US" dirty="0" smtClean="0"/>
              <a:t>reciprocity - geophone</a:t>
            </a:r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>
            <a:off x="1109527" y="868184"/>
            <a:ext cx="2426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reciprocal problem: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 rot="10800000" flipH="1" flipV="1">
            <a:off x="4036892" y="1607892"/>
            <a:ext cx="1864" cy="2233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 flipH="1" flipV="1">
            <a:off x="4221667" y="1451423"/>
            <a:ext cx="1864" cy="2233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982225" y="1668083"/>
            <a:ext cx="4829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V</a:t>
            </a:r>
            <a:r>
              <a:rPr lang="en-US" sz="2800" baseline="-25000" dirty="0" err="1" smtClean="0"/>
              <a:t>z</a:t>
            </a:r>
            <a:endParaRPr lang="en-US" sz="2800" baseline="-25000" dirty="0"/>
          </a:p>
        </p:txBody>
      </p:sp>
      <p:sp>
        <p:nvSpPr>
          <p:cNvPr id="30" name="TextBox 29"/>
          <p:cNvSpPr txBox="1"/>
          <p:nvPr/>
        </p:nvSpPr>
        <p:spPr>
          <a:xfrm>
            <a:off x="4334265" y="1346282"/>
            <a:ext cx="492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V</a:t>
            </a:r>
            <a:r>
              <a:rPr lang="en-US" sz="2800" baseline="-25000" dirty="0" err="1" smtClean="0"/>
              <a:t>x</a:t>
            </a:r>
            <a:endParaRPr lang="en-US" sz="2800" baseline="-25000" dirty="0"/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3782547" y="1263647"/>
            <a:ext cx="1103435" cy="113515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 flipV="1">
            <a:off x="3819805" y="1221658"/>
            <a:ext cx="1103435" cy="113515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5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22</a:t>
            </a:fld>
            <a:endParaRPr lang="en-US"/>
          </a:p>
        </p:txBody>
      </p:sp>
      <p:sp>
        <p:nvSpPr>
          <p:cNvPr id="44" name="Title 1"/>
          <p:cNvSpPr>
            <a:spLocks noGrp="1"/>
          </p:cNvSpPr>
          <p:nvPr>
            <p:ph type="title"/>
          </p:nvPr>
        </p:nvSpPr>
        <p:spPr>
          <a:xfrm>
            <a:off x="129955" y="103802"/>
            <a:ext cx="8229600" cy="443573"/>
          </a:xfrm>
        </p:spPr>
        <p:txBody>
          <a:bodyPr>
            <a:normAutofit fontScale="90000"/>
          </a:bodyPr>
          <a:lstStyle/>
          <a:p>
            <a:r>
              <a:rPr lang="en-US" dirty="0"/>
              <a:t>Chapter 3 </a:t>
            </a:r>
            <a:r>
              <a:rPr lang="mr-IN" dirty="0"/>
              <a:t>–</a:t>
            </a:r>
            <a:r>
              <a:rPr lang="en-US" dirty="0"/>
              <a:t> Spatial </a:t>
            </a:r>
            <a:r>
              <a:rPr lang="en-US" dirty="0" smtClean="0"/>
              <a:t>reciprocity - geophone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109527" y="868184"/>
            <a:ext cx="2426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reciprocal problem: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351" y="2029360"/>
            <a:ext cx="8103025" cy="2018935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V="1">
            <a:off x="1979833" y="3930164"/>
            <a:ext cx="0" cy="447765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565041" y="4410492"/>
            <a:ext cx="10832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force in </a:t>
            </a:r>
            <a:r>
              <a:rPr lang="en-US" i="1" dirty="0" smtClean="0">
                <a:solidFill>
                  <a:schemeClr val="accent3"/>
                </a:solidFill>
              </a:rPr>
              <a:t>z</a:t>
            </a:r>
            <a:endParaRPr lang="en-US" i="1" dirty="0">
              <a:solidFill>
                <a:schemeClr val="accent3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5059207" y="3930164"/>
            <a:ext cx="0" cy="447765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723085" y="4410492"/>
            <a:ext cx="10832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force in </a:t>
            </a:r>
            <a:r>
              <a:rPr lang="en-US" i="1" dirty="0" smtClean="0">
                <a:solidFill>
                  <a:schemeClr val="accent3"/>
                </a:solidFill>
              </a:rPr>
              <a:t>z</a:t>
            </a:r>
            <a:endParaRPr lang="en-US" i="1" dirty="0">
              <a:solidFill>
                <a:schemeClr val="accent3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357005" y="3600531"/>
            <a:ext cx="0" cy="809961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5420201" y="3600531"/>
            <a:ext cx="0" cy="809961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374544" y="1805477"/>
            <a:ext cx="0" cy="447765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720545" y="1422182"/>
            <a:ext cx="1092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force in </a:t>
            </a:r>
            <a:r>
              <a:rPr lang="en-US" i="1" dirty="0">
                <a:solidFill>
                  <a:schemeClr val="accent3"/>
                </a:solidFill>
              </a:rPr>
              <a:t>x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453918" y="1805477"/>
            <a:ext cx="0" cy="447765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878589" y="1422182"/>
            <a:ext cx="10832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force in </a:t>
            </a:r>
            <a:r>
              <a:rPr lang="en-US" i="1" dirty="0" smtClean="0">
                <a:solidFill>
                  <a:schemeClr val="accent3"/>
                </a:solidFill>
              </a:rPr>
              <a:t>x</a:t>
            </a:r>
            <a:endParaRPr lang="en-US" i="1" dirty="0">
              <a:solidFill>
                <a:schemeClr val="accent3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966855" y="1817206"/>
            <a:ext cx="0" cy="809961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059207" y="1817206"/>
            <a:ext cx="0" cy="809961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225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/>
          <p:cNvGrpSpPr/>
          <p:nvPr/>
        </p:nvGrpSpPr>
        <p:grpSpPr>
          <a:xfrm>
            <a:off x="1109527" y="1479290"/>
            <a:ext cx="6929308" cy="3188848"/>
            <a:chOff x="1186286" y="1032712"/>
            <a:chExt cx="6929308" cy="3188848"/>
          </a:xfrm>
        </p:grpSpPr>
        <p:sp>
          <p:nvSpPr>
            <p:cNvPr id="25" name="Rectangle 24"/>
            <p:cNvSpPr/>
            <p:nvPr/>
          </p:nvSpPr>
          <p:spPr>
            <a:xfrm>
              <a:off x="1186286" y="1032712"/>
              <a:ext cx="6929308" cy="13048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186286" y="2337558"/>
              <a:ext cx="6929308" cy="1884002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3971370" y="1517181"/>
            <a:ext cx="139563" cy="90711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Explosion 2 17"/>
          <p:cNvSpPr/>
          <p:nvPr/>
        </p:nvSpPr>
        <p:spPr>
          <a:xfrm>
            <a:off x="5782658" y="2652333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 rot="5400000" flipH="1" flipV="1">
            <a:off x="6002289" y="2636479"/>
            <a:ext cx="1864" cy="2233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6200000" flipH="1" flipV="1">
            <a:off x="5670060" y="2633697"/>
            <a:ext cx="1864" cy="2233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936169" y="2805844"/>
            <a:ext cx="492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V</a:t>
            </a:r>
            <a:r>
              <a:rPr lang="en-US" sz="2800" baseline="-25000" dirty="0" err="1" smtClean="0"/>
              <a:t>x</a:t>
            </a:r>
            <a:endParaRPr lang="en-US" sz="2800" baseline="-25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23</a:t>
            </a:fld>
            <a:endParaRPr lang="en-US"/>
          </a:p>
        </p:txBody>
      </p:sp>
      <p:sp>
        <p:nvSpPr>
          <p:cNvPr id="44" name="Title 1"/>
          <p:cNvSpPr>
            <a:spLocks noGrp="1"/>
          </p:cNvSpPr>
          <p:nvPr>
            <p:ph type="title"/>
          </p:nvPr>
        </p:nvSpPr>
        <p:spPr>
          <a:xfrm>
            <a:off x="129955" y="103802"/>
            <a:ext cx="8229600" cy="443573"/>
          </a:xfrm>
        </p:spPr>
        <p:txBody>
          <a:bodyPr>
            <a:normAutofit fontScale="90000"/>
          </a:bodyPr>
          <a:lstStyle/>
          <a:p>
            <a:r>
              <a:rPr lang="en-US" dirty="0"/>
              <a:t>Chapter 3 </a:t>
            </a:r>
            <a:r>
              <a:rPr lang="mr-IN" dirty="0"/>
              <a:t>–</a:t>
            </a:r>
            <a:r>
              <a:rPr lang="en-US" dirty="0"/>
              <a:t> Spatial </a:t>
            </a:r>
            <a:r>
              <a:rPr lang="en-US" dirty="0" smtClean="0"/>
              <a:t>reciprocity </a:t>
            </a:r>
            <a:r>
              <a:rPr lang="mr-IN" dirty="0" smtClean="0"/>
              <a:t>–</a:t>
            </a:r>
            <a:r>
              <a:rPr lang="en-US" dirty="0" smtClean="0"/>
              <a:t> Horizontal geophone</a:t>
            </a:r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>
            <a:off x="1109527" y="868184"/>
            <a:ext cx="2426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reciprocal problem: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 rot="10800000" flipH="1" flipV="1">
            <a:off x="4036892" y="1607892"/>
            <a:ext cx="1864" cy="2233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 flipH="1" flipV="1">
            <a:off x="4221667" y="1451423"/>
            <a:ext cx="1864" cy="2233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982225" y="1668083"/>
            <a:ext cx="1023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V</a:t>
            </a:r>
            <a:r>
              <a:rPr lang="en-US" sz="2800" baseline="-25000" dirty="0" err="1" smtClean="0"/>
              <a:t>x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+</a:t>
            </a:r>
            <a:r>
              <a:rPr lang="en-US" sz="2800" dirty="0" err="1" smtClean="0"/>
              <a:t>V</a:t>
            </a:r>
            <a:r>
              <a:rPr lang="en-US" sz="2800" baseline="-25000" dirty="0" err="1" smtClean="0"/>
              <a:t>z</a:t>
            </a:r>
            <a:endParaRPr lang="en-US" sz="2800" baseline="-25000" dirty="0"/>
          </a:p>
        </p:txBody>
      </p:sp>
      <p:cxnSp>
        <p:nvCxnSpPr>
          <p:cNvPr id="31" name="Straight Arrow Connector 30"/>
          <p:cNvCxnSpPr/>
          <p:nvPr/>
        </p:nvCxnSpPr>
        <p:spPr>
          <a:xfrm flipH="1" flipV="1">
            <a:off x="4041051" y="1295724"/>
            <a:ext cx="1864" cy="2233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6200000" flipH="1" flipV="1">
            <a:off x="3849984" y="1453288"/>
            <a:ext cx="1864" cy="2233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838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/>
          <p:cNvGrpSpPr/>
          <p:nvPr/>
        </p:nvGrpSpPr>
        <p:grpSpPr>
          <a:xfrm>
            <a:off x="1109527" y="1479290"/>
            <a:ext cx="6929308" cy="3188848"/>
            <a:chOff x="1186286" y="1032712"/>
            <a:chExt cx="6929308" cy="3188848"/>
          </a:xfrm>
        </p:grpSpPr>
        <p:sp>
          <p:nvSpPr>
            <p:cNvPr id="25" name="Rectangle 24"/>
            <p:cNvSpPr/>
            <p:nvPr/>
          </p:nvSpPr>
          <p:spPr>
            <a:xfrm>
              <a:off x="1186286" y="1032712"/>
              <a:ext cx="6929308" cy="13048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186286" y="2337558"/>
              <a:ext cx="6929308" cy="1884002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3971370" y="1517181"/>
            <a:ext cx="139563" cy="90711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Explosion 2 17"/>
          <p:cNvSpPr/>
          <p:nvPr/>
        </p:nvSpPr>
        <p:spPr>
          <a:xfrm>
            <a:off x="5782658" y="2652333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>
            <a:stCxn id="18" idx="0"/>
          </p:cNvCxnSpPr>
          <p:nvPr/>
        </p:nvCxnSpPr>
        <p:spPr>
          <a:xfrm flipH="1" flipV="1">
            <a:off x="5849888" y="2442413"/>
            <a:ext cx="1864" cy="2233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0800000" flipH="1" flipV="1">
            <a:off x="5850820" y="2794990"/>
            <a:ext cx="1864" cy="2233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936169" y="2805844"/>
            <a:ext cx="4829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V</a:t>
            </a:r>
            <a:r>
              <a:rPr lang="en-US" sz="2800" baseline="-25000" dirty="0" err="1" smtClean="0"/>
              <a:t>z</a:t>
            </a:r>
            <a:endParaRPr lang="en-US" sz="2800" baseline="-25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24</a:t>
            </a:fld>
            <a:endParaRPr lang="en-US"/>
          </a:p>
        </p:txBody>
      </p:sp>
      <p:sp>
        <p:nvSpPr>
          <p:cNvPr id="44" name="Title 1"/>
          <p:cNvSpPr>
            <a:spLocks noGrp="1"/>
          </p:cNvSpPr>
          <p:nvPr>
            <p:ph type="title"/>
          </p:nvPr>
        </p:nvSpPr>
        <p:spPr>
          <a:xfrm>
            <a:off x="129955" y="103802"/>
            <a:ext cx="8229600" cy="443573"/>
          </a:xfrm>
        </p:spPr>
        <p:txBody>
          <a:bodyPr>
            <a:normAutofit fontScale="90000"/>
          </a:bodyPr>
          <a:lstStyle/>
          <a:p>
            <a:r>
              <a:rPr lang="en-US" dirty="0"/>
              <a:t>Chapter 3 </a:t>
            </a:r>
            <a:r>
              <a:rPr lang="mr-IN" dirty="0"/>
              <a:t>–</a:t>
            </a:r>
            <a:r>
              <a:rPr lang="en-US" dirty="0"/>
              <a:t> Spatial </a:t>
            </a:r>
            <a:r>
              <a:rPr lang="en-US" dirty="0" smtClean="0"/>
              <a:t>reciprocity </a:t>
            </a:r>
            <a:r>
              <a:rPr lang="mr-IN" dirty="0" smtClean="0"/>
              <a:t>–</a:t>
            </a:r>
            <a:r>
              <a:rPr lang="en-US" dirty="0" smtClean="0"/>
              <a:t> Vertical geophone</a:t>
            </a:r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>
            <a:off x="1109527" y="868184"/>
            <a:ext cx="2426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reciprocal problem: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 rot="10800000" flipH="1" flipV="1">
            <a:off x="4036892" y="1607892"/>
            <a:ext cx="1864" cy="2233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 flipH="1" flipV="1">
            <a:off x="4221667" y="1451423"/>
            <a:ext cx="1864" cy="2233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982225" y="1668083"/>
            <a:ext cx="1023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V</a:t>
            </a:r>
            <a:r>
              <a:rPr lang="en-US" sz="2800" baseline="-25000" dirty="0" err="1" smtClean="0"/>
              <a:t>x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+</a:t>
            </a:r>
            <a:r>
              <a:rPr lang="en-US" sz="2800" dirty="0" err="1" smtClean="0"/>
              <a:t>V</a:t>
            </a:r>
            <a:r>
              <a:rPr lang="en-US" sz="2800" baseline="-25000" dirty="0" err="1" smtClean="0"/>
              <a:t>z</a:t>
            </a:r>
            <a:endParaRPr lang="en-US" sz="2800" baseline="-25000" dirty="0"/>
          </a:p>
        </p:txBody>
      </p:sp>
      <p:cxnSp>
        <p:nvCxnSpPr>
          <p:cNvPr id="31" name="Straight Arrow Connector 30"/>
          <p:cNvCxnSpPr/>
          <p:nvPr/>
        </p:nvCxnSpPr>
        <p:spPr>
          <a:xfrm flipH="1" flipV="1">
            <a:off x="4041051" y="1295724"/>
            <a:ext cx="1864" cy="2233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6200000" flipH="1" flipV="1">
            <a:off x="3849984" y="1453288"/>
            <a:ext cx="1864" cy="2233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099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4578" y="674373"/>
            <a:ext cx="5421927" cy="41658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25</a:t>
            </a:fld>
            <a:endParaRPr lang="en-US"/>
          </a:p>
        </p:txBody>
      </p:sp>
      <p:sp>
        <p:nvSpPr>
          <p:cNvPr id="44" name="Title 1"/>
          <p:cNvSpPr>
            <a:spLocks noGrp="1"/>
          </p:cNvSpPr>
          <p:nvPr>
            <p:ph type="title"/>
          </p:nvPr>
        </p:nvSpPr>
        <p:spPr>
          <a:xfrm>
            <a:off x="129955" y="103802"/>
            <a:ext cx="8229600" cy="443573"/>
          </a:xfrm>
        </p:spPr>
        <p:txBody>
          <a:bodyPr>
            <a:normAutofit fontScale="90000"/>
          </a:bodyPr>
          <a:lstStyle/>
          <a:p>
            <a:r>
              <a:rPr lang="en-US" dirty="0"/>
              <a:t>Chapter 3 </a:t>
            </a:r>
            <a:r>
              <a:rPr lang="mr-IN" dirty="0"/>
              <a:t>–</a:t>
            </a:r>
            <a:r>
              <a:rPr lang="en-US" dirty="0"/>
              <a:t> Spatial </a:t>
            </a:r>
            <a:r>
              <a:rPr lang="en-US" dirty="0" smtClean="0"/>
              <a:t>reciprocity </a:t>
            </a:r>
            <a:r>
              <a:rPr lang="mr-IN" dirty="0" smtClean="0"/>
              <a:t>–</a:t>
            </a:r>
            <a:r>
              <a:rPr lang="en-US" dirty="0" smtClean="0"/>
              <a:t> Synthetic example</a:t>
            </a:r>
            <a:endParaRPr lang="en-US" dirty="0"/>
          </a:p>
        </p:txBody>
      </p:sp>
      <p:sp>
        <p:nvSpPr>
          <p:cNvPr id="20" name="Explosion 2 19"/>
          <p:cNvSpPr/>
          <p:nvPr/>
        </p:nvSpPr>
        <p:spPr>
          <a:xfrm>
            <a:off x="3489974" y="914045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555798" y="1371061"/>
            <a:ext cx="139563" cy="90711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893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26</a:t>
            </a:fld>
            <a:endParaRPr lang="en-US"/>
          </a:p>
        </p:txBody>
      </p:sp>
      <p:sp>
        <p:nvSpPr>
          <p:cNvPr id="44" name="Title 1"/>
          <p:cNvSpPr>
            <a:spLocks noGrp="1"/>
          </p:cNvSpPr>
          <p:nvPr>
            <p:ph type="title"/>
          </p:nvPr>
        </p:nvSpPr>
        <p:spPr>
          <a:xfrm>
            <a:off x="129955" y="103802"/>
            <a:ext cx="8229600" cy="443573"/>
          </a:xfrm>
        </p:spPr>
        <p:txBody>
          <a:bodyPr>
            <a:normAutofit fontScale="90000"/>
          </a:bodyPr>
          <a:lstStyle/>
          <a:p>
            <a:r>
              <a:rPr lang="en-US" dirty="0"/>
              <a:t>Chapter 3 </a:t>
            </a:r>
            <a:r>
              <a:rPr lang="mr-IN" dirty="0"/>
              <a:t>–</a:t>
            </a:r>
            <a:r>
              <a:rPr lang="en-US" dirty="0"/>
              <a:t> Spatial </a:t>
            </a:r>
            <a:r>
              <a:rPr lang="en-US" dirty="0" smtClean="0"/>
              <a:t>reciprocity </a:t>
            </a:r>
            <a:r>
              <a:rPr lang="mr-IN" dirty="0" smtClean="0"/>
              <a:t>–</a:t>
            </a:r>
            <a:r>
              <a:rPr lang="en-US" dirty="0" smtClean="0"/>
              <a:t> Synthetic example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r="50932" b="54046"/>
          <a:stretch/>
        </p:blipFill>
        <p:spPr>
          <a:xfrm>
            <a:off x="2026362" y="765816"/>
            <a:ext cx="5027306" cy="3821238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42483" y="1362400"/>
            <a:ext cx="195389" cy="199157"/>
          </a:xfrm>
          <a:prstGeom prst="rect">
            <a:avLst/>
          </a:prstGeom>
          <a:solidFill>
            <a:srgbClr val="3366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100675" y="1247596"/>
            <a:ext cx="749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Direct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842483" y="1720814"/>
            <a:ext cx="195389" cy="19915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100675" y="1591589"/>
            <a:ext cx="1160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Reciprocal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844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25701" t="49554" r="25813" b="4247"/>
          <a:stretch/>
        </p:blipFill>
        <p:spPr>
          <a:xfrm>
            <a:off x="2026362" y="765816"/>
            <a:ext cx="5027306" cy="382123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27</a:t>
            </a:fld>
            <a:endParaRPr lang="en-US"/>
          </a:p>
        </p:txBody>
      </p:sp>
      <p:sp>
        <p:nvSpPr>
          <p:cNvPr id="44" name="Title 1"/>
          <p:cNvSpPr>
            <a:spLocks noGrp="1"/>
          </p:cNvSpPr>
          <p:nvPr>
            <p:ph type="title"/>
          </p:nvPr>
        </p:nvSpPr>
        <p:spPr>
          <a:xfrm>
            <a:off x="129955" y="103802"/>
            <a:ext cx="8229600" cy="443573"/>
          </a:xfrm>
        </p:spPr>
        <p:txBody>
          <a:bodyPr>
            <a:normAutofit fontScale="90000"/>
          </a:bodyPr>
          <a:lstStyle/>
          <a:p>
            <a:r>
              <a:rPr lang="en-US" dirty="0"/>
              <a:t>Chapter 3 </a:t>
            </a:r>
            <a:r>
              <a:rPr lang="mr-IN" dirty="0"/>
              <a:t>–</a:t>
            </a:r>
            <a:r>
              <a:rPr lang="en-US" dirty="0"/>
              <a:t> Spatial </a:t>
            </a:r>
            <a:r>
              <a:rPr lang="en-US" dirty="0" smtClean="0"/>
              <a:t>reciprocity </a:t>
            </a:r>
            <a:r>
              <a:rPr lang="mr-IN" dirty="0" smtClean="0"/>
              <a:t>–</a:t>
            </a:r>
            <a:r>
              <a:rPr lang="en-US" dirty="0" smtClean="0"/>
              <a:t> Synthetic example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42483" y="1362400"/>
            <a:ext cx="195389" cy="199157"/>
          </a:xfrm>
          <a:prstGeom prst="rect">
            <a:avLst/>
          </a:prstGeom>
          <a:solidFill>
            <a:srgbClr val="3366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100675" y="1247596"/>
            <a:ext cx="749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Direct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842483" y="1720814"/>
            <a:ext cx="195389" cy="19915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100675" y="1591589"/>
            <a:ext cx="1160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Reciprocal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409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50486" b="54141"/>
          <a:stretch/>
        </p:blipFill>
        <p:spPr>
          <a:xfrm>
            <a:off x="2026362" y="765816"/>
            <a:ext cx="5027306" cy="382123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28</a:t>
            </a:fld>
            <a:endParaRPr lang="en-US"/>
          </a:p>
        </p:txBody>
      </p:sp>
      <p:sp>
        <p:nvSpPr>
          <p:cNvPr id="44" name="Title 1"/>
          <p:cNvSpPr>
            <a:spLocks noGrp="1"/>
          </p:cNvSpPr>
          <p:nvPr>
            <p:ph type="title"/>
          </p:nvPr>
        </p:nvSpPr>
        <p:spPr>
          <a:xfrm>
            <a:off x="129955" y="103802"/>
            <a:ext cx="8229600" cy="443573"/>
          </a:xfrm>
        </p:spPr>
        <p:txBody>
          <a:bodyPr>
            <a:normAutofit fontScale="90000"/>
          </a:bodyPr>
          <a:lstStyle/>
          <a:p>
            <a:r>
              <a:rPr lang="en-US" dirty="0"/>
              <a:t>Chapter 3 </a:t>
            </a:r>
            <a:r>
              <a:rPr lang="mr-IN" dirty="0"/>
              <a:t>–</a:t>
            </a:r>
            <a:r>
              <a:rPr lang="en-US" dirty="0"/>
              <a:t> Spatial </a:t>
            </a:r>
            <a:r>
              <a:rPr lang="en-US" dirty="0" smtClean="0"/>
              <a:t>reciprocity </a:t>
            </a:r>
            <a:r>
              <a:rPr lang="mr-IN" dirty="0" smtClean="0"/>
              <a:t>–</a:t>
            </a:r>
            <a:r>
              <a:rPr lang="en-US" dirty="0" smtClean="0"/>
              <a:t> Synthetic example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42483" y="1362400"/>
            <a:ext cx="195389" cy="199157"/>
          </a:xfrm>
          <a:prstGeom prst="rect">
            <a:avLst/>
          </a:prstGeom>
          <a:solidFill>
            <a:srgbClr val="3366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100675" y="1247596"/>
            <a:ext cx="749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Direct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842483" y="1720814"/>
            <a:ext cx="195389" cy="19915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100675" y="1591589"/>
            <a:ext cx="1160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Reciprocal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515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3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109527" y="1479290"/>
            <a:ext cx="6929308" cy="3188848"/>
            <a:chOff x="1186286" y="1032712"/>
            <a:chExt cx="6929308" cy="3188848"/>
          </a:xfrm>
        </p:grpSpPr>
        <p:sp>
          <p:nvSpPr>
            <p:cNvPr id="3" name="Rectangle 2"/>
            <p:cNvSpPr/>
            <p:nvPr/>
          </p:nvSpPr>
          <p:spPr>
            <a:xfrm>
              <a:off x="1186286" y="1032712"/>
              <a:ext cx="6929308" cy="13048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186286" y="2337558"/>
              <a:ext cx="6929308" cy="1884002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Rectangle 22"/>
          <p:cNvSpPr/>
          <p:nvPr/>
        </p:nvSpPr>
        <p:spPr>
          <a:xfrm>
            <a:off x="2142292" y="2693425"/>
            <a:ext cx="139563" cy="90711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3062289" y="2693425"/>
            <a:ext cx="139563" cy="90711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3971457" y="2692314"/>
            <a:ext cx="139563" cy="90711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879961" y="2693425"/>
            <a:ext cx="139563" cy="90711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5796606" y="2693425"/>
            <a:ext cx="139563" cy="90711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6708725" y="2692314"/>
            <a:ext cx="139563" cy="90711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Explosion 2 16"/>
          <p:cNvSpPr/>
          <p:nvPr/>
        </p:nvSpPr>
        <p:spPr>
          <a:xfrm>
            <a:off x="1371210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Explosion 2 17"/>
          <p:cNvSpPr/>
          <p:nvPr/>
        </p:nvSpPr>
        <p:spPr>
          <a:xfrm>
            <a:off x="1500309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Explosion 2 18"/>
          <p:cNvSpPr/>
          <p:nvPr/>
        </p:nvSpPr>
        <p:spPr>
          <a:xfrm>
            <a:off x="1637945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Explosion 2 19"/>
          <p:cNvSpPr/>
          <p:nvPr/>
        </p:nvSpPr>
        <p:spPr>
          <a:xfrm>
            <a:off x="1777829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Explosion 2 25"/>
          <p:cNvSpPr/>
          <p:nvPr/>
        </p:nvSpPr>
        <p:spPr>
          <a:xfrm>
            <a:off x="1920704" y="1485159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Explosion 2 26"/>
          <p:cNvSpPr/>
          <p:nvPr/>
        </p:nvSpPr>
        <p:spPr>
          <a:xfrm>
            <a:off x="2049803" y="1485159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Explosion 2 27"/>
          <p:cNvSpPr/>
          <p:nvPr/>
        </p:nvSpPr>
        <p:spPr>
          <a:xfrm>
            <a:off x="2187439" y="1485159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Explosion 2 28"/>
          <p:cNvSpPr/>
          <p:nvPr/>
        </p:nvSpPr>
        <p:spPr>
          <a:xfrm>
            <a:off x="2327323" y="1485159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Explosion 2 29"/>
          <p:cNvSpPr/>
          <p:nvPr/>
        </p:nvSpPr>
        <p:spPr>
          <a:xfrm>
            <a:off x="2468938" y="1487381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Explosion 2 30"/>
          <p:cNvSpPr/>
          <p:nvPr/>
        </p:nvSpPr>
        <p:spPr>
          <a:xfrm>
            <a:off x="2598037" y="1487381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Explosion 2 31"/>
          <p:cNvSpPr/>
          <p:nvPr/>
        </p:nvSpPr>
        <p:spPr>
          <a:xfrm>
            <a:off x="2735673" y="1487381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Explosion 2 32"/>
          <p:cNvSpPr/>
          <p:nvPr/>
        </p:nvSpPr>
        <p:spPr>
          <a:xfrm>
            <a:off x="2875557" y="1487381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Explosion 2 34"/>
          <p:cNvSpPr/>
          <p:nvPr/>
        </p:nvSpPr>
        <p:spPr>
          <a:xfrm>
            <a:off x="3018432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Explosion 2 38"/>
          <p:cNvSpPr/>
          <p:nvPr/>
        </p:nvSpPr>
        <p:spPr>
          <a:xfrm>
            <a:off x="3147531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Explosion 2 39"/>
          <p:cNvSpPr/>
          <p:nvPr/>
        </p:nvSpPr>
        <p:spPr>
          <a:xfrm>
            <a:off x="3285167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Explosion 2 40"/>
          <p:cNvSpPr/>
          <p:nvPr/>
        </p:nvSpPr>
        <p:spPr>
          <a:xfrm>
            <a:off x="3425051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Explosion 2 41"/>
          <p:cNvSpPr/>
          <p:nvPr/>
        </p:nvSpPr>
        <p:spPr>
          <a:xfrm>
            <a:off x="3564751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Explosion 2 42"/>
          <p:cNvSpPr/>
          <p:nvPr/>
        </p:nvSpPr>
        <p:spPr>
          <a:xfrm>
            <a:off x="3693850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Explosion 2 43"/>
          <p:cNvSpPr/>
          <p:nvPr/>
        </p:nvSpPr>
        <p:spPr>
          <a:xfrm>
            <a:off x="3831486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Explosion 2 45"/>
          <p:cNvSpPr/>
          <p:nvPr/>
        </p:nvSpPr>
        <p:spPr>
          <a:xfrm>
            <a:off x="3971370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Explosion 2 46"/>
          <p:cNvSpPr/>
          <p:nvPr/>
        </p:nvSpPr>
        <p:spPr>
          <a:xfrm>
            <a:off x="4114245" y="1485159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Explosion 2 47"/>
          <p:cNvSpPr/>
          <p:nvPr/>
        </p:nvSpPr>
        <p:spPr>
          <a:xfrm>
            <a:off x="4243344" y="1485159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Explosion 2 48"/>
          <p:cNvSpPr/>
          <p:nvPr/>
        </p:nvSpPr>
        <p:spPr>
          <a:xfrm>
            <a:off x="4380980" y="1485159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Explosion 2 49"/>
          <p:cNvSpPr/>
          <p:nvPr/>
        </p:nvSpPr>
        <p:spPr>
          <a:xfrm>
            <a:off x="4520864" y="1485159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Explosion 2 50"/>
          <p:cNvSpPr/>
          <p:nvPr/>
        </p:nvSpPr>
        <p:spPr>
          <a:xfrm>
            <a:off x="4662479" y="1487381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Explosion 2 51"/>
          <p:cNvSpPr/>
          <p:nvPr/>
        </p:nvSpPr>
        <p:spPr>
          <a:xfrm>
            <a:off x="4791578" y="1487381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Explosion 2 52"/>
          <p:cNvSpPr/>
          <p:nvPr/>
        </p:nvSpPr>
        <p:spPr>
          <a:xfrm>
            <a:off x="4929214" y="1487381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Explosion 2 53"/>
          <p:cNvSpPr/>
          <p:nvPr/>
        </p:nvSpPr>
        <p:spPr>
          <a:xfrm>
            <a:off x="5069098" y="1487381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Explosion 2 54"/>
          <p:cNvSpPr/>
          <p:nvPr/>
        </p:nvSpPr>
        <p:spPr>
          <a:xfrm>
            <a:off x="5211973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Explosion 2 55"/>
          <p:cNvSpPr/>
          <p:nvPr/>
        </p:nvSpPr>
        <p:spPr>
          <a:xfrm>
            <a:off x="5341072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Explosion 2 56"/>
          <p:cNvSpPr/>
          <p:nvPr/>
        </p:nvSpPr>
        <p:spPr>
          <a:xfrm>
            <a:off x="5478708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Explosion 2 57"/>
          <p:cNvSpPr/>
          <p:nvPr/>
        </p:nvSpPr>
        <p:spPr>
          <a:xfrm>
            <a:off x="5618592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Explosion 2 58"/>
          <p:cNvSpPr/>
          <p:nvPr/>
        </p:nvSpPr>
        <p:spPr>
          <a:xfrm>
            <a:off x="5759740" y="1482937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Explosion 2 59"/>
          <p:cNvSpPr/>
          <p:nvPr/>
        </p:nvSpPr>
        <p:spPr>
          <a:xfrm>
            <a:off x="5888839" y="1482937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Explosion 2 60"/>
          <p:cNvSpPr/>
          <p:nvPr/>
        </p:nvSpPr>
        <p:spPr>
          <a:xfrm>
            <a:off x="6026475" y="1482937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Explosion 2 61"/>
          <p:cNvSpPr/>
          <p:nvPr/>
        </p:nvSpPr>
        <p:spPr>
          <a:xfrm>
            <a:off x="6166359" y="1482937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Explosion 2 62"/>
          <p:cNvSpPr/>
          <p:nvPr/>
        </p:nvSpPr>
        <p:spPr>
          <a:xfrm>
            <a:off x="6309234" y="1481826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Explosion 2 63"/>
          <p:cNvSpPr/>
          <p:nvPr/>
        </p:nvSpPr>
        <p:spPr>
          <a:xfrm>
            <a:off x="6438333" y="1481826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Explosion 2 64"/>
          <p:cNvSpPr/>
          <p:nvPr/>
        </p:nvSpPr>
        <p:spPr>
          <a:xfrm>
            <a:off x="6575969" y="1481826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Explosion 2 65"/>
          <p:cNvSpPr/>
          <p:nvPr/>
        </p:nvSpPr>
        <p:spPr>
          <a:xfrm>
            <a:off x="6715853" y="1481826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Explosion 2 66"/>
          <p:cNvSpPr/>
          <p:nvPr/>
        </p:nvSpPr>
        <p:spPr>
          <a:xfrm>
            <a:off x="6857468" y="1484048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Explosion 2 67"/>
          <p:cNvSpPr/>
          <p:nvPr/>
        </p:nvSpPr>
        <p:spPr>
          <a:xfrm>
            <a:off x="6986567" y="1484048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Explosion 2 68"/>
          <p:cNvSpPr/>
          <p:nvPr/>
        </p:nvSpPr>
        <p:spPr>
          <a:xfrm>
            <a:off x="7124203" y="1484048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Explosion 2 69"/>
          <p:cNvSpPr/>
          <p:nvPr/>
        </p:nvSpPr>
        <p:spPr>
          <a:xfrm>
            <a:off x="7264087" y="1484048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Explosion 2 70"/>
          <p:cNvSpPr/>
          <p:nvPr/>
        </p:nvSpPr>
        <p:spPr>
          <a:xfrm>
            <a:off x="7406962" y="1482937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Explosion 2 71"/>
          <p:cNvSpPr/>
          <p:nvPr/>
        </p:nvSpPr>
        <p:spPr>
          <a:xfrm>
            <a:off x="7536061" y="1482937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Explosion 2 72"/>
          <p:cNvSpPr/>
          <p:nvPr/>
        </p:nvSpPr>
        <p:spPr>
          <a:xfrm>
            <a:off x="7673697" y="1482937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Explosion 2 73"/>
          <p:cNvSpPr/>
          <p:nvPr/>
        </p:nvSpPr>
        <p:spPr>
          <a:xfrm>
            <a:off x="7813581" y="1482937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1524721" y="832959"/>
            <a:ext cx="4612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Wave-based methods model shots </a:t>
            </a:r>
            <a:r>
              <a:rPr lang="en-US" dirty="0" smtClean="0">
                <a:solidFill>
                  <a:srgbClr val="FF0000"/>
                </a:solidFill>
              </a:rPr>
              <a:t>individually</a:t>
            </a:r>
            <a:r>
              <a:rPr lang="en-US" dirty="0" smtClean="0"/>
              <a:t>.</a:t>
            </a:r>
          </a:p>
        </p:txBody>
      </p:sp>
      <p:sp>
        <p:nvSpPr>
          <p:cNvPr id="77" name="Title 1"/>
          <p:cNvSpPr>
            <a:spLocks noGrp="1"/>
          </p:cNvSpPr>
          <p:nvPr>
            <p:ph type="title"/>
          </p:nvPr>
        </p:nvSpPr>
        <p:spPr>
          <a:xfrm>
            <a:off x="129955" y="146304"/>
            <a:ext cx="8229600" cy="44357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Chapter 3 </a:t>
            </a:r>
            <a:r>
              <a:rPr lang="mr-IN" dirty="0" smtClean="0"/>
              <a:t>–</a:t>
            </a:r>
            <a:r>
              <a:rPr lang="en-US" dirty="0" smtClean="0"/>
              <a:t> Reciprocity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04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4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109527" y="1479290"/>
            <a:ext cx="6929308" cy="3188848"/>
            <a:chOff x="1186286" y="1032712"/>
            <a:chExt cx="6929308" cy="3188848"/>
          </a:xfrm>
        </p:grpSpPr>
        <p:sp>
          <p:nvSpPr>
            <p:cNvPr id="3" name="Rectangle 2"/>
            <p:cNvSpPr/>
            <p:nvPr/>
          </p:nvSpPr>
          <p:spPr>
            <a:xfrm>
              <a:off x="1186286" y="1032712"/>
              <a:ext cx="6929308" cy="13048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186286" y="2337558"/>
              <a:ext cx="6929308" cy="1884002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Rectangle 22"/>
          <p:cNvSpPr/>
          <p:nvPr/>
        </p:nvSpPr>
        <p:spPr>
          <a:xfrm>
            <a:off x="2142292" y="2693425"/>
            <a:ext cx="139563" cy="90711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3062289" y="2693425"/>
            <a:ext cx="139563" cy="90711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3971457" y="2692314"/>
            <a:ext cx="139563" cy="90711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879961" y="2693425"/>
            <a:ext cx="139563" cy="90711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5796606" y="2693425"/>
            <a:ext cx="139563" cy="90711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6708725" y="2692314"/>
            <a:ext cx="139563" cy="90711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Explosion 2 16"/>
          <p:cNvSpPr/>
          <p:nvPr/>
        </p:nvSpPr>
        <p:spPr>
          <a:xfrm>
            <a:off x="1371210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Explosion 2 17"/>
          <p:cNvSpPr/>
          <p:nvPr/>
        </p:nvSpPr>
        <p:spPr>
          <a:xfrm>
            <a:off x="1500309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Explosion 2 18"/>
          <p:cNvSpPr/>
          <p:nvPr/>
        </p:nvSpPr>
        <p:spPr>
          <a:xfrm>
            <a:off x="1637945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Explosion 2 19"/>
          <p:cNvSpPr/>
          <p:nvPr/>
        </p:nvSpPr>
        <p:spPr>
          <a:xfrm>
            <a:off x="1777829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Explosion 2 25"/>
          <p:cNvSpPr/>
          <p:nvPr/>
        </p:nvSpPr>
        <p:spPr>
          <a:xfrm>
            <a:off x="1920704" y="1485159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Explosion 2 26"/>
          <p:cNvSpPr/>
          <p:nvPr/>
        </p:nvSpPr>
        <p:spPr>
          <a:xfrm>
            <a:off x="2049803" y="1485159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Explosion 2 27"/>
          <p:cNvSpPr/>
          <p:nvPr/>
        </p:nvSpPr>
        <p:spPr>
          <a:xfrm>
            <a:off x="2187439" y="1485159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Explosion 2 28"/>
          <p:cNvSpPr/>
          <p:nvPr/>
        </p:nvSpPr>
        <p:spPr>
          <a:xfrm>
            <a:off x="2327323" y="1485159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Explosion 2 29"/>
          <p:cNvSpPr/>
          <p:nvPr/>
        </p:nvSpPr>
        <p:spPr>
          <a:xfrm>
            <a:off x="2468938" y="1487381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Explosion 2 30"/>
          <p:cNvSpPr/>
          <p:nvPr/>
        </p:nvSpPr>
        <p:spPr>
          <a:xfrm>
            <a:off x="2598037" y="1487381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Explosion 2 31"/>
          <p:cNvSpPr/>
          <p:nvPr/>
        </p:nvSpPr>
        <p:spPr>
          <a:xfrm>
            <a:off x="2735673" y="1487381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Explosion 2 32"/>
          <p:cNvSpPr/>
          <p:nvPr/>
        </p:nvSpPr>
        <p:spPr>
          <a:xfrm>
            <a:off x="2875557" y="1487381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Explosion 2 34"/>
          <p:cNvSpPr/>
          <p:nvPr/>
        </p:nvSpPr>
        <p:spPr>
          <a:xfrm>
            <a:off x="3018432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Explosion 2 38"/>
          <p:cNvSpPr/>
          <p:nvPr/>
        </p:nvSpPr>
        <p:spPr>
          <a:xfrm>
            <a:off x="3147531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Explosion 2 39"/>
          <p:cNvSpPr/>
          <p:nvPr/>
        </p:nvSpPr>
        <p:spPr>
          <a:xfrm>
            <a:off x="3285167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Explosion 2 40"/>
          <p:cNvSpPr/>
          <p:nvPr/>
        </p:nvSpPr>
        <p:spPr>
          <a:xfrm>
            <a:off x="3425051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Explosion 2 41"/>
          <p:cNvSpPr/>
          <p:nvPr/>
        </p:nvSpPr>
        <p:spPr>
          <a:xfrm>
            <a:off x="3564751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Explosion 2 42"/>
          <p:cNvSpPr/>
          <p:nvPr/>
        </p:nvSpPr>
        <p:spPr>
          <a:xfrm>
            <a:off x="3693850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Explosion 2 43"/>
          <p:cNvSpPr/>
          <p:nvPr/>
        </p:nvSpPr>
        <p:spPr>
          <a:xfrm>
            <a:off x="3831486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Explosion 2 45"/>
          <p:cNvSpPr/>
          <p:nvPr/>
        </p:nvSpPr>
        <p:spPr>
          <a:xfrm>
            <a:off x="3971370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Explosion 2 46"/>
          <p:cNvSpPr/>
          <p:nvPr/>
        </p:nvSpPr>
        <p:spPr>
          <a:xfrm>
            <a:off x="4114245" y="1485159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Explosion 2 47"/>
          <p:cNvSpPr/>
          <p:nvPr/>
        </p:nvSpPr>
        <p:spPr>
          <a:xfrm>
            <a:off x="4243344" y="1485159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Explosion 2 48"/>
          <p:cNvSpPr/>
          <p:nvPr/>
        </p:nvSpPr>
        <p:spPr>
          <a:xfrm>
            <a:off x="4380980" y="1485159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Explosion 2 49"/>
          <p:cNvSpPr/>
          <p:nvPr/>
        </p:nvSpPr>
        <p:spPr>
          <a:xfrm>
            <a:off x="4520864" y="1485159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Explosion 2 50"/>
          <p:cNvSpPr/>
          <p:nvPr/>
        </p:nvSpPr>
        <p:spPr>
          <a:xfrm>
            <a:off x="4662479" y="1487381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Explosion 2 51"/>
          <p:cNvSpPr/>
          <p:nvPr/>
        </p:nvSpPr>
        <p:spPr>
          <a:xfrm>
            <a:off x="4791578" y="1487381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Explosion 2 52"/>
          <p:cNvSpPr/>
          <p:nvPr/>
        </p:nvSpPr>
        <p:spPr>
          <a:xfrm>
            <a:off x="4929214" y="1487381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Explosion 2 53"/>
          <p:cNvSpPr/>
          <p:nvPr/>
        </p:nvSpPr>
        <p:spPr>
          <a:xfrm>
            <a:off x="5069098" y="1487381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Explosion 2 54"/>
          <p:cNvSpPr/>
          <p:nvPr/>
        </p:nvSpPr>
        <p:spPr>
          <a:xfrm>
            <a:off x="5211973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Explosion 2 55"/>
          <p:cNvSpPr/>
          <p:nvPr/>
        </p:nvSpPr>
        <p:spPr>
          <a:xfrm>
            <a:off x="5341072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Explosion 2 56"/>
          <p:cNvSpPr/>
          <p:nvPr/>
        </p:nvSpPr>
        <p:spPr>
          <a:xfrm>
            <a:off x="5478708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Explosion 2 57"/>
          <p:cNvSpPr/>
          <p:nvPr/>
        </p:nvSpPr>
        <p:spPr>
          <a:xfrm>
            <a:off x="5618592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Explosion 2 58"/>
          <p:cNvSpPr/>
          <p:nvPr/>
        </p:nvSpPr>
        <p:spPr>
          <a:xfrm>
            <a:off x="5759740" y="1482937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Explosion 2 59"/>
          <p:cNvSpPr/>
          <p:nvPr/>
        </p:nvSpPr>
        <p:spPr>
          <a:xfrm>
            <a:off x="5888839" y="1482937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Explosion 2 60"/>
          <p:cNvSpPr/>
          <p:nvPr/>
        </p:nvSpPr>
        <p:spPr>
          <a:xfrm>
            <a:off x="6026475" y="1482937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Explosion 2 61"/>
          <p:cNvSpPr/>
          <p:nvPr/>
        </p:nvSpPr>
        <p:spPr>
          <a:xfrm>
            <a:off x="6166359" y="1482937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Explosion 2 62"/>
          <p:cNvSpPr/>
          <p:nvPr/>
        </p:nvSpPr>
        <p:spPr>
          <a:xfrm>
            <a:off x="6309234" y="1481826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Explosion 2 63"/>
          <p:cNvSpPr/>
          <p:nvPr/>
        </p:nvSpPr>
        <p:spPr>
          <a:xfrm>
            <a:off x="6438333" y="1481826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Explosion 2 64"/>
          <p:cNvSpPr/>
          <p:nvPr/>
        </p:nvSpPr>
        <p:spPr>
          <a:xfrm>
            <a:off x="6575969" y="1481826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Explosion 2 65"/>
          <p:cNvSpPr/>
          <p:nvPr/>
        </p:nvSpPr>
        <p:spPr>
          <a:xfrm>
            <a:off x="6715853" y="1481826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Explosion 2 66"/>
          <p:cNvSpPr/>
          <p:nvPr/>
        </p:nvSpPr>
        <p:spPr>
          <a:xfrm>
            <a:off x="6857468" y="1484048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Explosion 2 67"/>
          <p:cNvSpPr/>
          <p:nvPr/>
        </p:nvSpPr>
        <p:spPr>
          <a:xfrm>
            <a:off x="6986567" y="1484048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Explosion 2 68"/>
          <p:cNvSpPr/>
          <p:nvPr/>
        </p:nvSpPr>
        <p:spPr>
          <a:xfrm>
            <a:off x="7124203" y="1484048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Explosion 2 69"/>
          <p:cNvSpPr/>
          <p:nvPr/>
        </p:nvSpPr>
        <p:spPr>
          <a:xfrm>
            <a:off x="7264087" y="1484048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Explosion 2 70"/>
          <p:cNvSpPr/>
          <p:nvPr/>
        </p:nvSpPr>
        <p:spPr>
          <a:xfrm>
            <a:off x="7406962" y="1482937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Explosion 2 71"/>
          <p:cNvSpPr/>
          <p:nvPr/>
        </p:nvSpPr>
        <p:spPr>
          <a:xfrm>
            <a:off x="7536061" y="1482937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Explosion 2 72"/>
          <p:cNvSpPr/>
          <p:nvPr/>
        </p:nvSpPr>
        <p:spPr>
          <a:xfrm>
            <a:off x="7673697" y="1482937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Explosion 2 73"/>
          <p:cNvSpPr/>
          <p:nvPr/>
        </p:nvSpPr>
        <p:spPr>
          <a:xfrm>
            <a:off x="7813581" y="1482937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371210" y="836606"/>
            <a:ext cx="22533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# of shots: ~10</a:t>
            </a:r>
            <a:r>
              <a:rPr lang="en-US" baseline="30000" dirty="0" smtClean="0"/>
              <a:t>3</a:t>
            </a:r>
            <a:r>
              <a:rPr lang="en-US" dirty="0" smtClean="0"/>
              <a:t> to 10</a:t>
            </a:r>
            <a:r>
              <a:rPr lang="en-US" baseline="30000" dirty="0" smtClean="0"/>
              <a:t>5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5682607" y="2045983"/>
            <a:ext cx="171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# of nodes: ~10</a:t>
            </a:r>
            <a:r>
              <a:rPr lang="en-US" baseline="30000" dirty="0" smtClean="0"/>
              <a:t>2</a:t>
            </a:r>
          </a:p>
        </p:txBody>
      </p:sp>
      <p:sp>
        <p:nvSpPr>
          <p:cNvPr id="76" name="Title 1"/>
          <p:cNvSpPr>
            <a:spLocks noGrp="1"/>
          </p:cNvSpPr>
          <p:nvPr>
            <p:ph type="title"/>
          </p:nvPr>
        </p:nvSpPr>
        <p:spPr>
          <a:xfrm>
            <a:off x="129955" y="146304"/>
            <a:ext cx="8229600" cy="44357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Chapter 3 </a:t>
            </a:r>
            <a:r>
              <a:rPr lang="mr-IN" dirty="0" smtClean="0"/>
              <a:t>–</a:t>
            </a:r>
            <a:r>
              <a:rPr lang="en-US" dirty="0" smtClean="0"/>
              <a:t> Reciprocity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705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5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109527" y="1479290"/>
            <a:ext cx="6929308" cy="3188848"/>
            <a:chOff x="1186286" y="1032712"/>
            <a:chExt cx="6929308" cy="3188848"/>
          </a:xfrm>
        </p:grpSpPr>
        <p:sp>
          <p:nvSpPr>
            <p:cNvPr id="3" name="Rectangle 2"/>
            <p:cNvSpPr/>
            <p:nvPr/>
          </p:nvSpPr>
          <p:spPr>
            <a:xfrm>
              <a:off x="1186286" y="1032712"/>
              <a:ext cx="6929308" cy="13048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186286" y="2337558"/>
              <a:ext cx="6929308" cy="1884002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Rectangle 22"/>
          <p:cNvSpPr/>
          <p:nvPr/>
        </p:nvSpPr>
        <p:spPr>
          <a:xfrm>
            <a:off x="2142292" y="2693425"/>
            <a:ext cx="139563" cy="90711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3062289" y="2693425"/>
            <a:ext cx="139563" cy="90711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3971457" y="2692314"/>
            <a:ext cx="139563" cy="90711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879961" y="2693425"/>
            <a:ext cx="139563" cy="90711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5796606" y="2693425"/>
            <a:ext cx="139563" cy="90711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6708725" y="2692314"/>
            <a:ext cx="139563" cy="90711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Explosion 2 16"/>
          <p:cNvSpPr/>
          <p:nvPr/>
        </p:nvSpPr>
        <p:spPr>
          <a:xfrm>
            <a:off x="1371210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Explosion 2 17"/>
          <p:cNvSpPr/>
          <p:nvPr/>
        </p:nvSpPr>
        <p:spPr>
          <a:xfrm>
            <a:off x="1500309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Explosion 2 18"/>
          <p:cNvSpPr/>
          <p:nvPr/>
        </p:nvSpPr>
        <p:spPr>
          <a:xfrm>
            <a:off x="1637945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Explosion 2 19"/>
          <p:cNvSpPr/>
          <p:nvPr/>
        </p:nvSpPr>
        <p:spPr>
          <a:xfrm>
            <a:off x="1777829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Explosion 2 25"/>
          <p:cNvSpPr/>
          <p:nvPr/>
        </p:nvSpPr>
        <p:spPr>
          <a:xfrm>
            <a:off x="1920704" y="1485159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Explosion 2 26"/>
          <p:cNvSpPr/>
          <p:nvPr/>
        </p:nvSpPr>
        <p:spPr>
          <a:xfrm>
            <a:off x="2049803" y="1485159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Explosion 2 27"/>
          <p:cNvSpPr/>
          <p:nvPr/>
        </p:nvSpPr>
        <p:spPr>
          <a:xfrm>
            <a:off x="2187439" y="1485159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Explosion 2 28"/>
          <p:cNvSpPr/>
          <p:nvPr/>
        </p:nvSpPr>
        <p:spPr>
          <a:xfrm>
            <a:off x="2327323" y="1485159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Explosion 2 29"/>
          <p:cNvSpPr/>
          <p:nvPr/>
        </p:nvSpPr>
        <p:spPr>
          <a:xfrm>
            <a:off x="2468938" y="1487381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Explosion 2 30"/>
          <p:cNvSpPr/>
          <p:nvPr/>
        </p:nvSpPr>
        <p:spPr>
          <a:xfrm>
            <a:off x="2598037" y="1487381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Explosion 2 31"/>
          <p:cNvSpPr/>
          <p:nvPr/>
        </p:nvSpPr>
        <p:spPr>
          <a:xfrm>
            <a:off x="2735673" y="1487381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Explosion 2 32"/>
          <p:cNvSpPr/>
          <p:nvPr/>
        </p:nvSpPr>
        <p:spPr>
          <a:xfrm>
            <a:off x="2875557" y="1487381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Explosion 2 34"/>
          <p:cNvSpPr/>
          <p:nvPr/>
        </p:nvSpPr>
        <p:spPr>
          <a:xfrm>
            <a:off x="3018432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Explosion 2 38"/>
          <p:cNvSpPr/>
          <p:nvPr/>
        </p:nvSpPr>
        <p:spPr>
          <a:xfrm>
            <a:off x="3147531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Explosion 2 39"/>
          <p:cNvSpPr/>
          <p:nvPr/>
        </p:nvSpPr>
        <p:spPr>
          <a:xfrm>
            <a:off x="3285167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Explosion 2 40"/>
          <p:cNvSpPr/>
          <p:nvPr/>
        </p:nvSpPr>
        <p:spPr>
          <a:xfrm>
            <a:off x="3425051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Explosion 2 41"/>
          <p:cNvSpPr/>
          <p:nvPr/>
        </p:nvSpPr>
        <p:spPr>
          <a:xfrm>
            <a:off x="3564751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Explosion 2 42"/>
          <p:cNvSpPr/>
          <p:nvPr/>
        </p:nvSpPr>
        <p:spPr>
          <a:xfrm>
            <a:off x="3693850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Explosion 2 43"/>
          <p:cNvSpPr/>
          <p:nvPr/>
        </p:nvSpPr>
        <p:spPr>
          <a:xfrm>
            <a:off x="3831486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Explosion 2 45"/>
          <p:cNvSpPr/>
          <p:nvPr/>
        </p:nvSpPr>
        <p:spPr>
          <a:xfrm>
            <a:off x="3971370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Explosion 2 46"/>
          <p:cNvSpPr/>
          <p:nvPr/>
        </p:nvSpPr>
        <p:spPr>
          <a:xfrm>
            <a:off x="4114245" y="1485159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Explosion 2 47"/>
          <p:cNvSpPr/>
          <p:nvPr/>
        </p:nvSpPr>
        <p:spPr>
          <a:xfrm>
            <a:off x="4243344" y="1485159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Explosion 2 48"/>
          <p:cNvSpPr/>
          <p:nvPr/>
        </p:nvSpPr>
        <p:spPr>
          <a:xfrm>
            <a:off x="4380980" y="1485159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Explosion 2 49"/>
          <p:cNvSpPr/>
          <p:nvPr/>
        </p:nvSpPr>
        <p:spPr>
          <a:xfrm>
            <a:off x="4520864" y="1485159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Explosion 2 50"/>
          <p:cNvSpPr/>
          <p:nvPr/>
        </p:nvSpPr>
        <p:spPr>
          <a:xfrm>
            <a:off x="4662479" y="1487381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Explosion 2 51"/>
          <p:cNvSpPr/>
          <p:nvPr/>
        </p:nvSpPr>
        <p:spPr>
          <a:xfrm>
            <a:off x="4791578" y="1487381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Explosion 2 52"/>
          <p:cNvSpPr/>
          <p:nvPr/>
        </p:nvSpPr>
        <p:spPr>
          <a:xfrm>
            <a:off x="4929214" y="1487381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Explosion 2 53"/>
          <p:cNvSpPr/>
          <p:nvPr/>
        </p:nvSpPr>
        <p:spPr>
          <a:xfrm>
            <a:off x="5069098" y="1487381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Explosion 2 54"/>
          <p:cNvSpPr/>
          <p:nvPr/>
        </p:nvSpPr>
        <p:spPr>
          <a:xfrm>
            <a:off x="5211973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Explosion 2 55"/>
          <p:cNvSpPr/>
          <p:nvPr/>
        </p:nvSpPr>
        <p:spPr>
          <a:xfrm>
            <a:off x="5341072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Explosion 2 56"/>
          <p:cNvSpPr/>
          <p:nvPr/>
        </p:nvSpPr>
        <p:spPr>
          <a:xfrm>
            <a:off x="5478708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Explosion 2 57"/>
          <p:cNvSpPr/>
          <p:nvPr/>
        </p:nvSpPr>
        <p:spPr>
          <a:xfrm>
            <a:off x="5618592" y="1486270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Explosion 2 58"/>
          <p:cNvSpPr/>
          <p:nvPr/>
        </p:nvSpPr>
        <p:spPr>
          <a:xfrm>
            <a:off x="5759740" y="1482937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Explosion 2 59"/>
          <p:cNvSpPr/>
          <p:nvPr/>
        </p:nvSpPr>
        <p:spPr>
          <a:xfrm>
            <a:off x="5888839" y="1482937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Explosion 2 60"/>
          <p:cNvSpPr/>
          <p:nvPr/>
        </p:nvSpPr>
        <p:spPr>
          <a:xfrm>
            <a:off x="6026475" y="1482937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Explosion 2 61"/>
          <p:cNvSpPr/>
          <p:nvPr/>
        </p:nvSpPr>
        <p:spPr>
          <a:xfrm>
            <a:off x="6166359" y="1482937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Explosion 2 62"/>
          <p:cNvSpPr/>
          <p:nvPr/>
        </p:nvSpPr>
        <p:spPr>
          <a:xfrm>
            <a:off x="6309234" y="1481826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Explosion 2 63"/>
          <p:cNvSpPr/>
          <p:nvPr/>
        </p:nvSpPr>
        <p:spPr>
          <a:xfrm>
            <a:off x="6438333" y="1481826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Explosion 2 64"/>
          <p:cNvSpPr/>
          <p:nvPr/>
        </p:nvSpPr>
        <p:spPr>
          <a:xfrm>
            <a:off x="6575969" y="1481826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Explosion 2 65"/>
          <p:cNvSpPr/>
          <p:nvPr/>
        </p:nvSpPr>
        <p:spPr>
          <a:xfrm>
            <a:off x="6715853" y="1481826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Explosion 2 66"/>
          <p:cNvSpPr/>
          <p:nvPr/>
        </p:nvSpPr>
        <p:spPr>
          <a:xfrm>
            <a:off x="6857468" y="1484048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Explosion 2 67"/>
          <p:cNvSpPr/>
          <p:nvPr/>
        </p:nvSpPr>
        <p:spPr>
          <a:xfrm>
            <a:off x="6986567" y="1484048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Explosion 2 68"/>
          <p:cNvSpPr/>
          <p:nvPr/>
        </p:nvSpPr>
        <p:spPr>
          <a:xfrm>
            <a:off x="7124203" y="1484048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Explosion 2 69"/>
          <p:cNvSpPr/>
          <p:nvPr/>
        </p:nvSpPr>
        <p:spPr>
          <a:xfrm>
            <a:off x="7264087" y="1484048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Explosion 2 70"/>
          <p:cNvSpPr/>
          <p:nvPr/>
        </p:nvSpPr>
        <p:spPr>
          <a:xfrm>
            <a:off x="7406962" y="1482937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Explosion 2 71"/>
          <p:cNvSpPr/>
          <p:nvPr/>
        </p:nvSpPr>
        <p:spPr>
          <a:xfrm>
            <a:off x="7536061" y="1482937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Explosion 2 72"/>
          <p:cNvSpPr/>
          <p:nvPr/>
        </p:nvSpPr>
        <p:spPr>
          <a:xfrm>
            <a:off x="7673697" y="1482937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Explosion 2 73"/>
          <p:cNvSpPr/>
          <p:nvPr/>
        </p:nvSpPr>
        <p:spPr>
          <a:xfrm>
            <a:off x="7813581" y="1482937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524721" y="832959"/>
            <a:ext cx="59653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Wave-based methods model shots </a:t>
            </a:r>
            <a:r>
              <a:rPr lang="en-US" dirty="0" smtClean="0">
                <a:solidFill>
                  <a:srgbClr val="FF0000"/>
                </a:solidFill>
              </a:rPr>
              <a:t>individually</a:t>
            </a:r>
            <a:r>
              <a:rPr lang="en-US" dirty="0" smtClean="0"/>
              <a:t>.</a:t>
            </a:r>
          </a:p>
          <a:p>
            <a:r>
              <a:rPr lang="en-US" dirty="0" smtClean="0"/>
              <a:t>So, would swapping sources and receivers be advantageous?</a:t>
            </a:r>
          </a:p>
        </p:txBody>
      </p:sp>
      <p:sp>
        <p:nvSpPr>
          <p:cNvPr id="75" name="Explosion 2 74"/>
          <p:cNvSpPr/>
          <p:nvPr/>
        </p:nvSpPr>
        <p:spPr>
          <a:xfrm>
            <a:off x="2142292" y="2656677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Explosion 2 75"/>
          <p:cNvSpPr/>
          <p:nvPr/>
        </p:nvSpPr>
        <p:spPr>
          <a:xfrm>
            <a:off x="3060736" y="2656677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Explosion 2 76"/>
          <p:cNvSpPr/>
          <p:nvPr/>
        </p:nvSpPr>
        <p:spPr>
          <a:xfrm>
            <a:off x="3965458" y="2656677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Explosion 2 77"/>
          <p:cNvSpPr/>
          <p:nvPr/>
        </p:nvSpPr>
        <p:spPr>
          <a:xfrm>
            <a:off x="4879961" y="2656677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Explosion 2 78"/>
          <p:cNvSpPr/>
          <p:nvPr/>
        </p:nvSpPr>
        <p:spPr>
          <a:xfrm>
            <a:off x="5796606" y="2656677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Explosion 2 79"/>
          <p:cNvSpPr/>
          <p:nvPr/>
        </p:nvSpPr>
        <p:spPr>
          <a:xfrm>
            <a:off x="6715853" y="2656677"/>
            <a:ext cx="153511" cy="153511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1371210" y="1516510"/>
            <a:ext cx="139563" cy="90711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1510773" y="1516510"/>
            <a:ext cx="139563" cy="9071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1651893" y="1516510"/>
            <a:ext cx="139563" cy="90711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1791456" y="1516510"/>
            <a:ext cx="139563" cy="9071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1924188" y="1516510"/>
            <a:ext cx="139563" cy="90711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2063751" y="1516510"/>
            <a:ext cx="139563" cy="9071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2188696" y="1513014"/>
            <a:ext cx="139563" cy="90711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2328259" y="1513014"/>
            <a:ext cx="139563" cy="9071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2469379" y="1513014"/>
            <a:ext cx="139563" cy="90711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2608942" y="1513014"/>
            <a:ext cx="139563" cy="9071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2741674" y="1513014"/>
            <a:ext cx="139563" cy="90711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2881237" y="1513014"/>
            <a:ext cx="139563" cy="9071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3022922" y="1512732"/>
            <a:ext cx="139563" cy="90711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3162485" y="1512732"/>
            <a:ext cx="139563" cy="9071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3303605" y="1512732"/>
            <a:ext cx="139563" cy="90711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3443168" y="1512732"/>
            <a:ext cx="139563" cy="9071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3575900" y="1512732"/>
            <a:ext cx="139563" cy="90711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3715463" y="1512732"/>
            <a:ext cx="139563" cy="9071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3840408" y="1509236"/>
            <a:ext cx="139563" cy="90711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3979971" y="1509236"/>
            <a:ext cx="139563" cy="9071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121091" y="1509236"/>
            <a:ext cx="139563" cy="90711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4260654" y="1509236"/>
            <a:ext cx="139563" cy="9071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4393386" y="1509236"/>
            <a:ext cx="139563" cy="90711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4532949" y="1509236"/>
            <a:ext cx="139563" cy="9071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69959" y="1512732"/>
            <a:ext cx="139563" cy="90711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4809522" y="1512732"/>
            <a:ext cx="139563" cy="9071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4950642" y="1512732"/>
            <a:ext cx="139563" cy="90711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5090205" y="1512732"/>
            <a:ext cx="139563" cy="9071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/>
          <p:cNvSpPr/>
          <p:nvPr/>
        </p:nvSpPr>
        <p:spPr>
          <a:xfrm>
            <a:off x="5222937" y="1512732"/>
            <a:ext cx="139563" cy="90711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5362500" y="1512732"/>
            <a:ext cx="139563" cy="9071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/>
          <p:cNvSpPr/>
          <p:nvPr/>
        </p:nvSpPr>
        <p:spPr>
          <a:xfrm>
            <a:off x="5487445" y="1509236"/>
            <a:ext cx="139563" cy="90711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/>
          <p:cNvSpPr/>
          <p:nvPr/>
        </p:nvSpPr>
        <p:spPr>
          <a:xfrm>
            <a:off x="5627008" y="1509236"/>
            <a:ext cx="139563" cy="9071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5768128" y="1509236"/>
            <a:ext cx="139563" cy="90711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/>
          <p:cNvSpPr/>
          <p:nvPr/>
        </p:nvSpPr>
        <p:spPr>
          <a:xfrm>
            <a:off x="5907691" y="1509236"/>
            <a:ext cx="139563" cy="9071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/>
          <p:cNvSpPr/>
          <p:nvPr/>
        </p:nvSpPr>
        <p:spPr>
          <a:xfrm>
            <a:off x="6040423" y="1509236"/>
            <a:ext cx="139563" cy="90711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/>
        </p:nvSpPr>
        <p:spPr>
          <a:xfrm>
            <a:off x="6179986" y="1509236"/>
            <a:ext cx="139563" cy="9071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/>
          <p:cNvSpPr/>
          <p:nvPr/>
        </p:nvSpPr>
        <p:spPr>
          <a:xfrm>
            <a:off x="6317181" y="1512732"/>
            <a:ext cx="139563" cy="90711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/>
          <p:cNvSpPr/>
          <p:nvPr/>
        </p:nvSpPr>
        <p:spPr>
          <a:xfrm>
            <a:off x="6456744" y="1512732"/>
            <a:ext cx="139563" cy="9071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/>
          <p:cNvSpPr/>
          <p:nvPr/>
        </p:nvSpPr>
        <p:spPr>
          <a:xfrm>
            <a:off x="6597864" y="1512732"/>
            <a:ext cx="139563" cy="90711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/>
          <p:cNvSpPr/>
          <p:nvPr/>
        </p:nvSpPr>
        <p:spPr>
          <a:xfrm>
            <a:off x="6737427" y="1512732"/>
            <a:ext cx="139563" cy="9071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/>
          <p:cNvSpPr/>
          <p:nvPr/>
        </p:nvSpPr>
        <p:spPr>
          <a:xfrm>
            <a:off x="6870159" y="1512732"/>
            <a:ext cx="139563" cy="90711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/>
          <p:cNvSpPr/>
          <p:nvPr/>
        </p:nvSpPr>
        <p:spPr>
          <a:xfrm>
            <a:off x="7009722" y="1512732"/>
            <a:ext cx="139563" cy="9071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2"/>
          <p:cNvSpPr/>
          <p:nvPr/>
        </p:nvSpPr>
        <p:spPr>
          <a:xfrm>
            <a:off x="7134667" y="1509236"/>
            <a:ext cx="139563" cy="90711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/>
          <p:cNvSpPr/>
          <p:nvPr/>
        </p:nvSpPr>
        <p:spPr>
          <a:xfrm>
            <a:off x="7274230" y="1509236"/>
            <a:ext cx="139563" cy="9071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/>
          <p:cNvSpPr/>
          <p:nvPr/>
        </p:nvSpPr>
        <p:spPr>
          <a:xfrm>
            <a:off x="7415350" y="1509236"/>
            <a:ext cx="139563" cy="90711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tangle 125"/>
          <p:cNvSpPr/>
          <p:nvPr/>
        </p:nvSpPr>
        <p:spPr>
          <a:xfrm>
            <a:off x="7554913" y="1509236"/>
            <a:ext cx="139563" cy="9071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angle 126"/>
          <p:cNvSpPr/>
          <p:nvPr/>
        </p:nvSpPr>
        <p:spPr>
          <a:xfrm>
            <a:off x="7687645" y="1509236"/>
            <a:ext cx="139563" cy="90711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/>
          <p:cNvSpPr/>
          <p:nvPr/>
        </p:nvSpPr>
        <p:spPr>
          <a:xfrm>
            <a:off x="7827208" y="1509236"/>
            <a:ext cx="139563" cy="9071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Title 1"/>
          <p:cNvSpPr>
            <a:spLocks noGrp="1"/>
          </p:cNvSpPr>
          <p:nvPr>
            <p:ph type="title"/>
          </p:nvPr>
        </p:nvSpPr>
        <p:spPr>
          <a:xfrm>
            <a:off x="129955" y="146304"/>
            <a:ext cx="8229600" cy="44357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Chapter 3 </a:t>
            </a:r>
            <a:r>
              <a:rPr lang="mr-IN" dirty="0" smtClean="0"/>
              <a:t>–</a:t>
            </a:r>
            <a:r>
              <a:rPr lang="en-US" dirty="0" smtClean="0"/>
              <a:t> Reciprocity</a:t>
            </a:r>
            <a:endParaRPr lang="en-US" dirty="0"/>
          </a:p>
        </p:txBody>
      </p:sp>
      <p:sp>
        <p:nvSpPr>
          <p:cNvPr id="131" name="TextBox 130"/>
          <p:cNvSpPr txBox="1"/>
          <p:nvPr/>
        </p:nvSpPr>
        <p:spPr>
          <a:xfrm>
            <a:off x="1917524" y="3195487"/>
            <a:ext cx="520668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Modeling in the receiver domain can be computationally cheaper than in the shot domain.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156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6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01487" y="718309"/>
            <a:ext cx="5032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Equivalence between stress and velocity sources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r="4414"/>
          <a:stretch/>
        </p:blipFill>
        <p:spPr>
          <a:xfrm>
            <a:off x="501487" y="1266591"/>
            <a:ext cx="7563795" cy="2927687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29955" y="103802"/>
            <a:ext cx="8229600" cy="443573"/>
          </a:xfrm>
        </p:spPr>
        <p:txBody>
          <a:bodyPr>
            <a:normAutofit fontScale="90000"/>
          </a:bodyPr>
          <a:lstStyle/>
          <a:p>
            <a:r>
              <a:rPr lang="en-US" dirty="0"/>
              <a:t>Chapter 3 </a:t>
            </a:r>
            <a:r>
              <a:rPr lang="mr-IN" dirty="0"/>
              <a:t>–</a:t>
            </a:r>
            <a:r>
              <a:rPr lang="en-US" dirty="0"/>
              <a:t> Equivalence of stress and </a:t>
            </a:r>
            <a:r>
              <a:rPr lang="en-US" dirty="0" smtClean="0"/>
              <a:t>velocity </a:t>
            </a:r>
            <a:r>
              <a:rPr lang="en-US" dirty="0"/>
              <a:t>sources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3132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Chapter 3 </a:t>
            </a:r>
            <a:r>
              <a:rPr lang="mr-IN" dirty="0"/>
              <a:t>–</a:t>
            </a:r>
            <a:r>
              <a:rPr lang="en-US" dirty="0"/>
              <a:t> Equivalence of stress and </a:t>
            </a:r>
            <a:r>
              <a:rPr lang="en-US" dirty="0" smtClean="0"/>
              <a:t>velocity </a:t>
            </a:r>
            <a:r>
              <a:rPr lang="en-US" dirty="0"/>
              <a:t>sources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01487" y="718309"/>
            <a:ext cx="5032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Equivalence between stress and velocity sources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r="4003"/>
          <a:stretch/>
        </p:blipFill>
        <p:spPr>
          <a:xfrm>
            <a:off x="501488" y="1266591"/>
            <a:ext cx="7596360" cy="2927687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806419" y="2585590"/>
            <a:ext cx="1184812" cy="853179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806419" y="2277998"/>
            <a:ext cx="11752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chemeClr val="accent2"/>
                </a:solidFill>
              </a:rPr>
              <a:t>a</a:t>
            </a:r>
            <a:r>
              <a:rPr lang="en-US" sz="1400" dirty="0" err="1" smtClean="0">
                <a:solidFill>
                  <a:schemeClr val="accent2"/>
                </a:solidFill>
              </a:rPr>
              <a:t>irgun</a:t>
            </a:r>
            <a:r>
              <a:rPr lang="en-US" sz="1400" dirty="0" smtClean="0">
                <a:solidFill>
                  <a:schemeClr val="accent2"/>
                </a:solidFill>
              </a:rPr>
              <a:t> source</a:t>
            </a:r>
            <a:endParaRPr lang="en-US" sz="1400" dirty="0">
              <a:solidFill>
                <a:schemeClr val="accent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042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8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01487" y="718309"/>
            <a:ext cx="5032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Equivalence between stress and velocity sources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r="4139"/>
          <a:stretch/>
        </p:blipFill>
        <p:spPr>
          <a:xfrm>
            <a:off x="501487" y="1266591"/>
            <a:ext cx="7585505" cy="2927687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1335127" y="2508638"/>
            <a:ext cx="377744" cy="240974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335127" y="3032269"/>
            <a:ext cx="377744" cy="240974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47823" y="2334363"/>
            <a:ext cx="646331" cy="1266708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C0504D"/>
                </a:solidFill>
              </a:rPr>
              <a:t>Pressure</a:t>
            </a:r>
          </a:p>
          <a:p>
            <a:pPr algn="ctr"/>
            <a:r>
              <a:rPr lang="en-US" sz="1200" dirty="0" smtClean="0">
                <a:solidFill>
                  <a:srgbClr val="C0504D"/>
                </a:solidFill>
              </a:rPr>
              <a:t>(hydrophone data)</a:t>
            </a:r>
            <a:endParaRPr lang="en-US" sz="1200" dirty="0">
              <a:solidFill>
                <a:srgbClr val="C0504D"/>
              </a:solidFill>
            </a:endParaRPr>
          </a:p>
        </p:txBody>
      </p:sp>
      <p:sp>
        <p:nvSpPr>
          <p:cNvPr id="11" name="Left Brace 10"/>
          <p:cNvSpPr/>
          <p:nvPr/>
        </p:nvSpPr>
        <p:spPr>
          <a:xfrm>
            <a:off x="1094154" y="2448821"/>
            <a:ext cx="123743" cy="989948"/>
          </a:xfrm>
          <a:prstGeom prst="leftBrac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06419" y="2585590"/>
            <a:ext cx="1184812" cy="853179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06419" y="2277998"/>
            <a:ext cx="11752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chemeClr val="accent2"/>
                </a:solidFill>
              </a:rPr>
              <a:t>a</a:t>
            </a:r>
            <a:r>
              <a:rPr lang="en-US" sz="1400" dirty="0" err="1" smtClean="0">
                <a:solidFill>
                  <a:schemeClr val="accent2"/>
                </a:solidFill>
              </a:rPr>
              <a:t>irgun</a:t>
            </a:r>
            <a:r>
              <a:rPr lang="en-US" sz="1400" dirty="0" smtClean="0">
                <a:solidFill>
                  <a:schemeClr val="accent2"/>
                </a:solidFill>
              </a:rPr>
              <a:t> source</a:t>
            </a:r>
            <a:endParaRPr lang="en-US" sz="1400" dirty="0">
              <a:solidFill>
                <a:schemeClr val="accent2"/>
              </a:solidFill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29955" y="103802"/>
            <a:ext cx="8229600" cy="443573"/>
          </a:xfrm>
        </p:spPr>
        <p:txBody>
          <a:bodyPr>
            <a:normAutofit fontScale="90000"/>
          </a:bodyPr>
          <a:lstStyle/>
          <a:p>
            <a:r>
              <a:rPr lang="en-US" dirty="0"/>
              <a:t>Chapter 3 </a:t>
            </a:r>
            <a:r>
              <a:rPr lang="mr-IN" dirty="0"/>
              <a:t>–</a:t>
            </a:r>
            <a:r>
              <a:rPr lang="en-US" dirty="0"/>
              <a:t> Equivalence of stress and </a:t>
            </a:r>
            <a:r>
              <a:rPr lang="en-US" dirty="0" smtClean="0"/>
              <a:t>velocity </a:t>
            </a:r>
            <a:r>
              <a:rPr lang="en-US" dirty="0"/>
              <a:t>sources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988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9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01487" y="718309"/>
            <a:ext cx="5032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Equivalence between stress and velocity sources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r="3865"/>
          <a:stretch/>
        </p:blipFill>
        <p:spPr>
          <a:xfrm>
            <a:off x="501487" y="1266591"/>
            <a:ext cx="7607215" cy="2927687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806419" y="2585590"/>
            <a:ext cx="1184812" cy="853179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806419" y="2277998"/>
            <a:ext cx="11752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chemeClr val="accent2"/>
                </a:solidFill>
              </a:rPr>
              <a:t>a</a:t>
            </a:r>
            <a:r>
              <a:rPr lang="en-US" sz="1400" dirty="0" err="1" smtClean="0">
                <a:solidFill>
                  <a:schemeClr val="accent2"/>
                </a:solidFill>
              </a:rPr>
              <a:t>irgun</a:t>
            </a:r>
            <a:r>
              <a:rPr lang="en-US" sz="1400" dirty="0" smtClean="0">
                <a:solidFill>
                  <a:schemeClr val="accent2"/>
                </a:solidFill>
              </a:rPr>
              <a:t> source</a:t>
            </a:r>
            <a:endParaRPr lang="en-US" sz="1400" dirty="0">
              <a:solidFill>
                <a:schemeClr val="accent2"/>
              </a:solidFill>
            </a:endParaRPr>
          </a:p>
        </p:txBody>
      </p:sp>
      <p:sp>
        <p:nvSpPr>
          <p:cNvPr id="6" name="Left Brace 5"/>
          <p:cNvSpPr/>
          <p:nvPr/>
        </p:nvSpPr>
        <p:spPr>
          <a:xfrm>
            <a:off x="1094154" y="2448821"/>
            <a:ext cx="123743" cy="989948"/>
          </a:xfrm>
          <a:prstGeom prst="leftBrac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eft Brace 10"/>
          <p:cNvSpPr/>
          <p:nvPr/>
        </p:nvSpPr>
        <p:spPr>
          <a:xfrm>
            <a:off x="1094154" y="1439332"/>
            <a:ext cx="123743" cy="940451"/>
          </a:xfrm>
          <a:prstGeom prst="leftBrac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75546" y="1387715"/>
            <a:ext cx="907941" cy="1044172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Particle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Velocities</a:t>
            </a:r>
          </a:p>
          <a:p>
            <a:r>
              <a:rPr lang="en-US" sz="1100" dirty="0" smtClean="0">
                <a:solidFill>
                  <a:schemeClr val="accent1"/>
                </a:solidFill>
              </a:rPr>
              <a:t>(geophone data)</a:t>
            </a:r>
            <a:endParaRPr lang="en-US" sz="1100" dirty="0">
              <a:solidFill>
                <a:schemeClr val="accent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92726" y="1415776"/>
            <a:ext cx="5055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rgbClr val="4F81BD"/>
                </a:solidFill>
              </a:rPr>
              <a:t>?</a:t>
            </a:r>
            <a:endParaRPr lang="en-US" sz="5400" dirty="0">
              <a:solidFill>
                <a:srgbClr val="4F81BD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7823" y="2334363"/>
            <a:ext cx="646331" cy="1266708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C0504D"/>
                </a:solidFill>
              </a:rPr>
              <a:t>Pressure</a:t>
            </a:r>
          </a:p>
          <a:p>
            <a:pPr algn="ctr"/>
            <a:r>
              <a:rPr lang="en-US" sz="1200" dirty="0" smtClean="0">
                <a:solidFill>
                  <a:srgbClr val="C0504D"/>
                </a:solidFill>
              </a:rPr>
              <a:t>(hydrophone data)</a:t>
            </a:r>
            <a:endParaRPr lang="en-US" sz="1200" dirty="0">
              <a:solidFill>
                <a:srgbClr val="C0504D"/>
              </a:solidFill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29955" y="103802"/>
            <a:ext cx="8229600" cy="443573"/>
          </a:xfrm>
        </p:spPr>
        <p:txBody>
          <a:bodyPr>
            <a:normAutofit fontScale="90000"/>
          </a:bodyPr>
          <a:lstStyle/>
          <a:p>
            <a:r>
              <a:rPr lang="en-US" dirty="0"/>
              <a:t>Chapter 3 </a:t>
            </a:r>
            <a:r>
              <a:rPr lang="mr-IN" dirty="0"/>
              <a:t>–</a:t>
            </a:r>
            <a:r>
              <a:rPr lang="en-US" dirty="0"/>
              <a:t> Equivalence of stress and </a:t>
            </a:r>
            <a:r>
              <a:rPr lang="en-US" dirty="0" smtClean="0"/>
              <a:t>velocity </a:t>
            </a:r>
            <a:r>
              <a:rPr lang="en-US" dirty="0"/>
              <a:t>sources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222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E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SEP.thmx</Template>
  <TotalTime>29150</TotalTime>
  <Words>673</Words>
  <Application>Microsoft Macintosh PowerPoint</Application>
  <PresentationFormat>On-screen Show (16:9)</PresentationFormat>
  <Paragraphs>181</Paragraphs>
  <Slides>28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SEP</vt:lpstr>
      <vt:lpstr>Equation</vt:lpstr>
      <vt:lpstr>Chapter 3 – Computational optimization of the elastic  wave-equation  Reciprocity in multicomponent data</vt:lpstr>
      <vt:lpstr>Chapter 3 – Reciprocity</vt:lpstr>
      <vt:lpstr>Chapter 3 – Reciprocity</vt:lpstr>
      <vt:lpstr>Chapter 3 – Reciprocity</vt:lpstr>
      <vt:lpstr>Chapter 3 – Reciprocity</vt:lpstr>
      <vt:lpstr>Chapter 3 – Equivalence of stress and velocity sources</vt:lpstr>
      <vt:lpstr>Chapter 3 – Equivalence of stress and velocity sources</vt:lpstr>
      <vt:lpstr>Chapter 3 – Equivalence of stress and velocity sources</vt:lpstr>
      <vt:lpstr>Chapter 3 – Equivalence of stress and velocity sources</vt:lpstr>
      <vt:lpstr>Chapter 3 – Equivalence of stress and velocity sources</vt:lpstr>
      <vt:lpstr>Chapter 3 – Equivalence of stress and velocity sources</vt:lpstr>
      <vt:lpstr>Chapter 3 – Equivalence of stress and velocity sources</vt:lpstr>
      <vt:lpstr>Chapter 3 – Equivalence of stress and velocity sources</vt:lpstr>
      <vt:lpstr>Chapter 3 – Spatial reciprocity</vt:lpstr>
      <vt:lpstr>Chapter 3 – Spatial reciprocity</vt:lpstr>
      <vt:lpstr>Chapter 3 – Spatial reciprocity</vt:lpstr>
      <vt:lpstr>Chapter 3 – Spatial reciprocity - hydrophone</vt:lpstr>
      <vt:lpstr>Chapter 3 – Spatial reciprocity - hydrophone</vt:lpstr>
      <vt:lpstr>Chapter 3 – Spatial reciprocity - geophone</vt:lpstr>
      <vt:lpstr>Chapter 3 – Spatial reciprocity - geophone</vt:lpstr>
      <vt:lpstr>Chapter 3 – Spatial reciprocity - geophone</vt:lpstr>
      <vt:lpstr>Chapter 3 – Spatial reciprocity - geophone</vt:lpstr>
      <vt:lpstr>Chapter 3 – Spatial reciprocity – Horizontal geophone</vt:lpstr>
      <vt:lpstr>Chapter 3 – Spatial reciprocity – Vertical geophone</vt:lpstr>
      <vt:lpstr>Chapter 3 – Spatial reciprocity – Synthetic example</vt:lpstr>
      <vt:lpstr>Chapter 3 – Spatial reciprocity – Synthetic example</vt:lpstr>
      <vt:lpstr>Chapter 3 – Spatial reciprocity – Synthetic example</vt:lpstr>
      <vt:lpstr>Chapter 3 – Spatial reciprocity – Synthetic example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Gustavo Catao Alves</dc:creator>
  <cp:lastModifiedBy>Gustavo Catao Alves</cp:lastModifiedBy>
  <cp:revision>238</cp:revision>
  <dcterms:created xsi:type="dcterms:W3CDTF">2016-07-12T02:32:27Z</dcterms:created>
  <dcterms:modified xsi:type="dcterms:W3CDTF">2017-10-19T12:09:09Z</dcterms:modified>
</cp:coreProperties>
</file>